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1" r:id="rId1"/>
  </p:sldMasterIdLst>
  <p:notesMasterIdLst>
    <p:notesMasterId r:id="rId50"/>
  </p:notesMasterIdLst>
  <p:sldIdLst>
    <p:sldId id="256" r:id="rId2"/>
    <p:sldId id="295" r:id="rId3"/>
    <p:sldId id="296" r:id="rId4"/>
    <p:sldId id="300" r:id="rId5"/>
    <p:sldId id="257" r:id="rId6"/>
    <p:sldId id="258" r:id="rId7"/>
    <p:sldId id="260" r:id="rId8"/>
    <p:sldId id="297" r:id="rId9"/>
    <p:sldId id="262" r:id="rId10"/>
    <p:sldId id="303" r:id="rId11"/>
    <p:sldId id="261" r:id="rId12"/>
    <p:sldId id="259" r:id="rId13"/>
    <p:sldId id="302" r:id="rId14"/>
    <p:sldId id="275" r:id="rId15"/>
    <p:sldId id="313" r:id="rId16"/>
    <p:sldId id="304" r:id="rId17"/>
    <p:sldId id="305" r:id="rId18"/>
    <p:sldId id="306" r:id="rId19"/>
    <p:sldId id="307" r:id="rId20"/>
    <p:sldId id="308" r:id="rId21"/>
    <p:sldId id="314" r:id="rId22"/>
    <p:sldId id="315" r:id="rId23"/>
    <p:sldId id="316" r:id="rId24"/>
    <p:sldId id="276" r:id="rId25"/>
    <p:sldId id="277" r:id="rId26"/>
    <p:sldId id="278" r:id="rId27"/>
    <p:sldId id="263" r:id="rId28"/>
    <p:sldId id="264" r:id="rId29"/>
    <p:sldId id="294" r:id="rId30"/>
    <p:sldId id="310" r:id="rId31"/>
    <p:sldId id="311" r:id="rId32"/>
    <p:sldId id="309" r:id="rId33"/>
    <p:sldId id="318" r:id="rId34"/>
    <p:sldId id="279" r:id="rId35"/>
    <p:sldId id="265" r:id="rId36"/>
    <p:sldId id="280" r:id="rId37"/>
    <p:sldId id="282" r:id="rId38"/>
    <p:sldId id="281" r:id="rId39"/>
    <p:sldId id="317" r:id="rId40"/>
    <p:sldId id="283" r:id="rId41"/>
    <p:sldId id="284" r:id="rId42"/>
    <p:sldId id="266" r:id="rId43"/>
    <p:sldId id="285" r:id="rId44"/>
    <p:sldId id="286" r:id="rId45"/>
    <p:sldId id="301" r:id="rId46"/>
    <p:sldId id="298" r:id="rId47"/>
    <p:sldId id="299" r:id="rId48"/>
    <p:sldId id="31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73AE4-4F23-844F-9193-8582A38983B9}" type="datetimeFigureOut">
              <a:rPr lang="en-US" smtClean="0"/>
              <a:t>8/31/15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CA025-7400-354D-855B-F26A041A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15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CA025-7400-354D-855B-F26A041AF6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6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44DB-F495-134E-A91B-1CDB778CF7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6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44DB-F495-134E-A91B-1CDB778CF7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6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44DB-F495-134E-A91B-1CDB778CF7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6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gestures</a:t>
            </a:r>
            <a:r>
              <a:rPr lang="en-US" baseline="0" dirty="0" smtClean="0"/>
              <a:t> to control device Human computer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E44DB-F495-134E-A91B-1CDB778CF7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00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CA025-7400-354D-855B-F26A041AF6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79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r>
              <a:rPr lang="en-US" baseline="0" dirty="0" smtClean="0"/>
              <a:t> unit: send something to Memory.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Algorithmic Logic Unit:  Brain of the computer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kind of memory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CA025-7400-354D-855B-F26A041AF63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7C9-9791-3E4E-94B1-95D3D94B2F53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8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7C9-9791-3E4E-94B1-95D3D94B2F53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D41A-64DF-CA41-A86D-853D5FCB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0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7C9-9791-3E4E-94B1-95D3D94B2F53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D41A-64DF-CA41-A86D-853D5FCB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5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7C9-9791-3E4E-94B1-95D3D94B2F53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D41A-64DF-CA41-A86D-853D5FCB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5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7C9-9791-3E4E-94B1-95D3D94B2F53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D41A-64DF-CA41-A86D-853D5FCB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1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7C9-9791-3E4E-94B1-95D3D94B2F53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D41A-64DF-CA41-A86D-853D5FCB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7C9-9791-3E4E-94B1-95D3D94B2F53}" type="datetimeFigureOut">
              <a:rPr lang="en-US" smtClean="0"/>
              <a:t>8/31/15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D41A-64DF-CA41-A86D-853D5FCB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6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7C9-9791-3E4E-94B1-95D3D94B2F53}" type="datetimeFigureOut">
              <a:rPr lang="en-US" smtClean="0"/>
              <a:t>8/31/15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D41A-64DF-CA41-A86D-853D5FCB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7C9-9791-3E4E-94B1-95D3D94B2F53}" type="datetimeFigureOut">
              <a:rPr lang="en-US" smtClean="0"/>
              <a:t>8/31/15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D41A-64DF-CA41-A86D-853D5FCB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2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7C9-9791-3E4E-94B1-95D3D94B2F53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8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37C9-9791-3E4E-94B1-95D3D94B2F53}" type="datetimeFigureOut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0D41A-64DF-CA41-A86D-853D5FCB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837C9-9791-3E4E-94B1-95D3D94B2F53}" type="datetimeFigureOut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0D41A-64DF-CA41-A86D-853D5FCB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Bell MT"/>
          <a:ea typeface="+mn-ea"/>
          <a:cs typeface="Bell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Bell MT"/>
          <a:ea typeface="+mn-ea"/>
          <a:cs typeface="Bell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Bell MT"/>
          <a:ea typeface="+mn-ea"/>
          <a:cs typeface="Bell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Bell MT"/>
          <a:ea typeface="+mn-ea"/>
          <a:cs typeface="Bell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Bell MT"/>
          <a:ea typeface="+mn-ea"/>
          <a:cs typeface="Bel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xiao@american.ed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hyperlink" Target="http://en.wikipedia.org/wiki/Automatic_number_plate_recognition" TargetMode="Externa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.xml"/><Relationship Id="rId9" Type="http://schemas.openxmlformats.org/officeDocument/2006/relationships/image" Target="../media/image9.gif"/><Relationship Id="rId10" Type="http://schemas.openxmlformats.org/officeDocument/2006/relationships/hyperlink" Target="http://www.research.att.com/~yan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jp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ites.google.com/site/beixiao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Alan_Turin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Turing_machine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w08.american.edu/~bxiao/CSC280_15/CSC280_Fall2015.html" TargetMode="External"/><Relationship Id="rId3" Type="http://schemas.openxmlformats.org/officeDocument/2006/relationships/hyperlink" Target="https://piazza.com/configure-classes/fall2015/csc28000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python.org/2/tutorial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513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ell MT"/>
                <a:cs typeface="Bell MT"/>
              </a:rPr>
              <a:t>CSC 280 Introduction to Computer Science: Programming with Python</a:t>
            </a:r>
            <a:br>
              <a:rPr lang="en-US" sz="4000" dirty="0" smtClean="0">
                <a:latin typeface="Bell MT"/>
                <a:cs typeface="Bell MT"/>
              </a:rPr>
            </a:br>
            <a:r>
              <a:rPr lang="en-US" sz="4000" dirty="0" smtClean="0">
                <a:latin typeface="Bell MT"/>
                <a:cs typeface="Bell MT"/>
              </a:rPr>
              <a:t/>
            </a:r>
            <a:br>
              <a:rPr lang="en-US" sz="4000" dirty="0" smtClean="0">
                <a:latin typeface="Bell MT"/>
                <a:cs typeface="Bell MT"/>
              </a:rPr>
            </a:br>
            <a:r>
              <a:rPr lang="en-US" dirty="0" smtClean="0">
                <a:latin typeface="Bell MT"/>
                <a:cs typeface="Bell MT"/>
              </a:rPr>
              <a:t>Lecture 1 : Course Overview</a:t>
            </a:r>
            <a:endParaRPr lang="en-US" dirty="0">
              <a:latin typeface="Bell MT"/>
              <a:cs typeface="Bell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40199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ll MT"/>
                <a:cs typeface="Bell MT"/>
              </a:rPr>
              <a:t>Prof. Bei Xiao</a:t>
            </a:r>
          </a:p>
          <a:p>
            <a:r>
              <a:rPr lang="en-US" dirty="0" smtClean="0">
                <a:latin typeface="Bell MT"/>
                <a:cs typeface="Bell MT"/>
              </a:rPr>
              <a:t>Fall, 2015 </a:t>
            </a:r>
          </a:p>
          <a:p>
            <a:r>
              <a:rPr lang="en-US" dirty="0" smtClean="0">
                <a:latin typeface="Bell MT"/>
                <a:cs typeface="Bell MT"/>
              </a:rPr>
              <a:t>American University</a:t>
            </a:r>
          </a:p>
        </p:txBody>
      </p:sp>
    </p:spTree>
    <p:extLst>
      <p:ext uri="{BB962C8B-B14F-4D97-AF65-F5344CB8AC3E}">
        <p14:creationId xmlns:p14="http://schemas.microsoft.com/office/powerpoint/2010/main" val="215295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904563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Bell MT"/>
                <a:cs typeface="Bell MT"/>
              </a:rPr>
              <a:t>Fluency</a:t>
            </a:r>
            <a:r>
              <a:rPr lang="en-US" dirty="0" smtClean="0">
                <a:latin typeface="Bell MT"/>
                <a:cs typeface="Bell MT"/>
              </a:rPr>
              <a:t> in  (Python) procedural programming</a:t>
            </a:r>
          </a:p>
          <a:p>
            <a:pPr lvl="1"/>
            <a:r>
              <a:rPr lang="en-US" dirty="0" smtClean="0"/>
              <a:t>Usage of assignments, conditionals and loops</a:t>
            </a:r>
          </a:p>
          <a:p>
            <a:pPr lvl="1"/>
            <a:r>
              <a:rPr lang="en-US" dirty="0" smtClean="0">
                <a:latin typeface="Bell MT"/>
                <a:cs typeface="Bell MT"/>
              </a:rPr>
              <a:t>Being familiar with data types</a:t>
            </a:r>
          </a:p>
          <a:p>
            <a:pPr lvl="1"/>
            <a:r>
              <a:rPr lang="en-US" dirty="0" smtClean="0"/>
              <a:t>Ability to design Python modules and program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Knowledge</a:t>
            </a:r>
            <a:r>
              <a:rPr lang="en-US" dirty="0" smtClean="0"/>
              <a:t> of basic searching and sorting algorithms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Basic Competency</a:t>
            </a:r>
            <a:r>
              <a:rPr lang="en-US" dirty="0" smtClean="0"/>
              <a:t> in object-oriented programming</a:t>
            </a:r>
          </a:p>
        </p:txBody>
      </p:sp>
    </p:spTree>
    <p:extLst>
      <p:ext uri="{BB962C8B-B14F-4D97-AF65-F5344CB8AC3E}">
        <p14:creationId xmlns:p14="http://schemas.microsoft.com/office/powerpoint/2010/main" val="307756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Outline (tentative)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31" y="150387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Bell MT"/>
                <a:cs typeface="Bell MT"/>
              </a:rPr>
              <a:t>Python Basics (Sep- Late October) Most Important!!!! </a:t>
            </a:r>
          </a:p>
          <a:p>
            <a:pPr marL="914400" lvl="1" indent="-514350"/>
            <a:r>
              <a:rPr lang="en-US" dirty="0" smtClean="0">
                <a:latin typeface="Bell MT"/>
                <a:cs typeface="Bell MT"/>
              </a:rPr>
              <a:t>Syntax, Variables, Control Flow.</a:t>
            </a:r>
          </a:p>
          <a:p>
            <a:pPr marL="914400" lvl="1" indent="-514350"/>
            <a:r>
              <a:rPr lang="en-US" dirty="0" smtClean="0">
                <a:latin typeface="Bell MT"/>
                <a:cs typeface="Bell MT"/>
              </a:rPr>
              <a:t>Basic Data Structure</a:t>
            </a:r>
          </a:p>
          <a:p>
            <a:pPr marL="914400" lvl="1" indent="-514350"/>
            <a:r>
              <a:rPr lang="en-US" dirty="0" smtClean="0"/>
              <a:t>Functions</a:t>
            </a:r>
            <a:endParaRPr lang="en-US" dirty="0" smtClean="0">
              <a:latin typeface="Bell MT"/>
              <a:cs typeface="Bell MT"/>
            </a:endParaRPr>
          </a:p>
          <a:p>
            <a:pPr marL="914400" lvl="1" indent="-514350"/>
            <a:r>
              <a:rPr lang="en-US" dirty="0" smtClean="0"/>
              <a:t>Graphics, Mouse, </a:t>
            </a:r>
            <a:r>
              <a:rPr lang="en-US" dirty="0" err="1" smtClean="0"/>
              <a:t>Pygame</a:t>
            </a:r>
            <a:endParaRPr lang="en-US" dirty="0" smtClean="0"/>
          </a:p>
          <a:p>
            <a:pPr marL="914400" lvl="1" indent="-514350"/>
            <a:r>
              <a:rPr lang="en-US" dirty="0" smtClean="0">
                <a:latin typeface="Bell MT"/>
                <a:cs typeface="Bell MT"/>
              </a:rPr>
              <a:t>Text processing</a:t>
            </a:r>
          </a:p>
          <a:p>
            <a:r>
              <a:rPr lang="en-US" dirty="0" smtClean="0">
                <a:solidFill>
                  <a:srgbClr val="0000FF"/>
                </a:solidFill>
                <a:latin typeface="Bell MT"/>
                <a:cs typeface="Bell MT"/>
              </a:rPr>
              <a:t>Object-Oriented Programming </a:t>
            </a:r>
            <a:r>
              <a:rPr lang="en-US" dirty="0" smtClean="0">
                <a:latin typeface="Bell MT"/>
                <a:cs typeface="Bell MT"/>
              </a:rPr>
              <a:t>(Late October – mid November)</a:t>
            </a:r>
          </a:p>
          <a:p>
            <a:pPr marL="857250" lvl="1" indent="-457200"/>
            <a:r>
              <a:rPr lang="en-US" dirty="0" smtClean="0">
                <a:latin typeface="Bell MT"/>
                <a:cs typeface="Bell MT"/>
              </a:rPr>
              <a:t>Classes and objects</a:t>
            </a:r>
          </a:p>
          <a:p>
            <a:pPr marL="857250" lvl="1" indent="-457200"/>
            <a:r>
              <a:rPr lang="en-US" dirty="0" smtClean="0">
                <a:latin typeface="Bell MT"/>
                <a:cs typeface="Bell MT"/>
              </a:rPr>
              <a:t>Inheritance</a:t>
            </a:r>
          </a:p>
          <a:p>
            <a:r>
              <a:rPr lang="en-US" dirty="0" smtClean="0">
                <a:solidFill>
                  <a:srgbClr val="0000FF"/>
                </a:solidFill>
                <a:latin typeface="Bell MT"/>
                <a:cs typeface="Bell MT"/>
              </a:rPr>
              <a:t>Selected topics </a:t>
            </a:r>
            <a:r>
              <a:rPr lang="en-US" dirty="0" smtClean="0">
                <a:latin typeface="Bell MT"/>
                <a:cs typeface="Bell MT"/>
              </a:rPr>
              <a:t>(</a:t>
            </a:r>
            <a:r>
              <a:rPr lang="en-US" dirty="0" smtClean="0"/>
              <a:t>mid November </a:t>
            </a:r>
            <a:r>
              <a:rPr lang="en-US" dirty="0" smtClean="0">
                <a:latin typeface="Bell MT"/>
                <a:cs typeface="Bell MT"/>
              </a:rPr>
              <a:t>to early December) </a:t>
            </a:r>
          </a:p>
          <a:p>
            <a:pPr marL="857250" lvl="1" indent="-457200"/>
            <a:r>
              <a:rPr lang="en-US" dirty="0" smtClean="0"/>
              <a:t>Simulation and random walk</a:t>
            </a:r>
            <a:endParaRPr lang="en-US" dirty="0" smtClean="0">
              <a:latin typeface="Bell MT"/>
              <a:cs typeface="Bell MT"/>
            </a:endParaRPr>
          </a:p>
          <a:p>
            <a:pPr marL="857250" lvl="1" indent="-457200"/>
            <a:r>
              <a:rPr lang="en-US" dirty="0" smtClean="0"/>
              <a:t>Numerical Python </a:t>
            </a:r>
          </a:p>
          <a:p>
            <a:pPr marL="857250" lvl="1" indent="-457200"/>
            <a:r>
              <a:rPr lang="en-US" dirty="0" smtClean="0">
                <a:latin typeface="Bell MT"/>
                <a:cs typeface="Bell MT"/>
              </a:rPr>
              <a:t>Recursion </a:t>
            </a:r>
          </a:p>
          <a:p>
            <a:pPr marL="857250" lvl="1" indent="-457200"/>
            <a:r>
              <a:rPr lang="en-US" dirty="0" smtClean="0">
                <a:latin typeface="Bell MT"/>
                <a:cs typeface="Bell MT"/>
              </a:rPr>
              <a:t>Sorting, Searching, memorization</a:t>
            </a:r>
          </a:p>
          <a:p>
            <a:pPr marL="0" indent="0">
              <a:buNone/>
            </a:pPr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186511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Grading: </a:t>
            </a:r>
            <a:r>
              <a:rPr lang="en-US" dirty="0" smtClean="0"/>
              <a:t>60</a:t>
            </a:r>
            <a:r>
              <a:rPr lang="en-US" dirty="0"/>
              <a:t>% Homework Assignments (6 projects), </a:t>
            </a:r>
            <a:r>
              <a:rPr lang="en-US" dirty="0" smtClean="0"/>
              <a:t>15</a:t>
            </a:r>
            <a:r>
              <a:rPr lang="en-US" dirty="0"/>
              <a:t>% in-</a:t>
            </a:r>
            <a:r>
              <a:rPr lang="en-US" dirty="0" smtClean="0"/>
              <a:t>class Mid</a:t>
            </a:r>
            <a:r>
              <a:rPr lang="en-US" dirty="0"/>
              <a:t>-term exam (short programming exercises), </a:t>
            </a:r>
            <a:r>
              <a:rPr lang="en-US" dirty="0" smtClean="0"/>
              <a:t>15</a:t>
            </a:r>
            <a:r>
              <a:rPr lang="en-US" dirty="0"/>
              <a:t>% Final </a:t>
            </a:r>
            <a:r>
              <a:rPr lang="en-US" dirty="0" smtClean="0"/>
              <a:t>project, </a:t>
            </a:r>
            <a:r>
              <a:rPr lang="en-US" dirty="0"/>
              <a:t>5% in-class quizzes (randomly timed), 5% attendance. </a:t>
            </a:r>
          </a:p>
          <a:p>
            <a:r>
              <a:rPr lang="en-US" b="1" dirty="0" smtClean="0"/>
              <a:t>Late Policy:</a:t>
            </a:r>
            <a:r>
              <a:rPr lang="en-US" dirty="0"/>
              <a:t> </a:t>
            </a:r>
            <a:r>
              <a:rPr lang="en-US" dirty="0" smtClean="0"/>
              <a:t>all </a:t>
            </a:r>
            <a:r>
              <a:rPr lang="en-US" dirty="0" err="1" smtClean="0"/>
              <a:t>homeworks</a:t>
            </a:r>
            <a:r>
              <a:rPr lang="en-US" dirty="0" smtClean="0"/>
              <a:t> are due </a:t>
            </a:r>
            <a:r>
              <a:rPr lang="en-US" dirty="0" smtClean="0">
                <a:solidFill>
                  <a:srgbClr val="C0504D"/>
                </a:solidFill>
              </a:rPr>
              <a:t>11:59pm </a:t>
            </a:r>
            <a:r>
              <a:rPr lang="en-US" dirty="0" smtClean="0"/>
              <a:t>on the due date, </a:t>
            </a:r>
            <a:r>
              <a:rPr lang="en-US" dirty="0" err="1" smtClean="0"/>
              <a:t>homeworks</a:t>
            </a:r>
            <a:r>
              <a:rPr lang="en-US" dirty="0" smtClean="0"/>
              <a:t> submitted after the due date is </a:t>
            </a:r>
            <a:r>
              <a:rPr lang="en-US" dirty="0" smtClean="0">
                <a:solidFill>
                  <a:srgbClr val="C0504D"/>
                </a:solidFill>
              </a:rPr>
              <a:t>NOT ACCEPTED. </a:t>
            </a:r>
          </a:p>
          <a:p>
            <a:r>
              <a:rPr lang="en-US" b="1" dirty="0" smtClean="0"/>
              <a:t>All exams are open-book. But no internet allowed.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800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ll MT"/>
                <a:cs typeface="Bell MT"/>
              </a:rPr>
              <a:t>Piazza: Please sign up</a:t>
            </a:r>
          </a:p>
          <a:p>
            <a:r>
              <a:rPr lang="en-US" dirty="0" smtClean="0"/>
              <a:t>Office hours: Monday (4-5pm), Thursday (4-6pm).</a:t>
            </a:r>
          </a:p>
          <a:p>
            <a:r>
              <a:rPr lang="en-US" dirty="0" smtClean="0">
                <a:latin typeface="Bell MT"/>
                <a:cs typeface="Bell MT"/>
              </a:rPr>
              <a:t>Email: </a:t>
            </a:r>
            <a:r>
              <a:rPr lang="en-US" dirty="0" smtClean="0">
                <a:latin typeface="Bell MT"/>
                <a:cs typeface="Bell MT"/>
                <a:hlinkClick r:id="rId2"/>
              </a:rPr>
              <a:t>bxiao@american.edu</a:t>
            </a:r>
            <a:endParaRPr lang="en-US" dirty="0" smtClean="0">
              <a:latin typeface="Bell MT"/>
              <a:cs typeface="Bell MT"/>
            </a:endParaRPr>
          </a:p>
          <a:p>
            <a:pPr marL="400050" lvl="1" indent="0">
              <a:buNone/>
            </a:pPr>
            <a:r>
              <a:rPr lang="en-US" dirty="0" smtClean="0"/>
              <a:t>But homework related questions MUST be asked before 48 hours of the deadline.  Questions asked within the 48 hours are not promised to get answered. </a:t>
            </a:r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55454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computer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latin typeface="Bell MT"/>
                <a:cs typeface="Bell MT"/>
              </a:rPr>
              <a:t>Problem-solving</a:t>
            </a:r>
            <a:r>
              <a:rPr lang="en-US" dirty="0" smtClean="0">
                <a:latin typeface="Bell MT"/>
                <a:cs typeface="Bell MT"/>
              </a:rPr>
              <a:t>: puzzles, search, optimization, calculation beyond pencil and paper, storing information, retrieving information, tedious daily tasks one is too lazy to do, controlling robots….</a:t>
            </a:r>
          </a:p>
          <a:p>
            <a:r>
              <a:rPr lang="en-US" b="1" dirty="0" smtClean="0">
                <a:latin typeface="Bell MT"/>
                <a:cs typeface="Bell MT"/>
              </a:rPr>
              <a:t>Algorithm</a:t>
            </a:r>
            <a:r>
              <a:rPr lang="en-US" dirty="0">
                <a:latin typeface="Bell MT"/>
                <a:cs typeface="Bell MT"/>
              </a:rPr>
              <a:t>:</a:t>
            </a:r>
            <a:r>
              <a:rPr lang="en-US" dirty="0" smtClean="0">
                <a:latin typeface="Bell MT"/>
                <a:cs typeface="Bell MT"/>
              </a:rPr>
              <a:t>  a step by step list of instructions for solving </a:t>
            </a:r>
            <a:r>
              <a:rPr lang="en-US" dirty="0" smtClean="0">
                <a:solidFill>
                  <a:srgbClr val="0000FF"/>
                </a:solidFill>
                <a:latin typeface="Bell MT"/>
                <a:cs typeface="Bell MT"/>
              </a:rPr>
              <a:t>ANY INSTANCE </a:t>
            </a:r>
            <a:r>
              <a:rPr lang="en-US" dirty="0" smtClean="0">
                <a:latin typeface="Bell MT"/>
                <a:cs typeface="Bell MT"/>
              </a:rPr>
              <a:t>of the problem might rise. </a:t>
            </a:r>
          </a:p>
          <a:p>
            <a:r>
              <a:rPr lang="en-US" b="1" dirty="0" smtClean="0">
                <a:latin typeface="Bell MT"/>
                <a:cs typeface="Bell MT"/>
              </a:rPr>
              <a:t>Abstraction: </a:t>
            </a:r>
            <a:r>
              <a:rPr lang="en-US" b="1" dirty="0" smtClean="0">
                <a:solidFill>
                  <a:srgbClr val="0000FF"/>
                </a:solidFill>
                <a:latin typeface="Bell MT"/>
                <a:cs typeface="Bell MT"/>
              </a:rPr>
              <a:t>separate logical and physical perspectives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6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Science Applications: AI</a:t>
            </a:r>
            <a:endParaRPr lang="en-US" dirty="0"/>
          </a:p>
        </p:txBody>
      </p:sp>
      <p:pic>
        <p:nvPicPr>
          <p:cNvPr id="5" name="Picture 4" descr="Screen Shot 2015-08-31 at 12.55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44" y="1417638"/>
            <a:ext cx="6199310" cy="49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84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Vision Applications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9725"/>
            <a:ext cx="2138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90600" y="3286125"/>
            <a:ext cx="1203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Arial" charset="0"/>
              </a:rPr>
              <a:t>Safety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609725"/>
            <a:ext cx="24018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810000" y="3209925"/>
            <a:ext cx="122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Arial" charset="0"/>
              </a:rPr>
              <a:t>Health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609725"/>
            <a:ext cx="20050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400800" y="3209925"/>
            <a:ext cx="1482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Arial" charset="0"/>
              </a:rPr>
              <a:t>Security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914400" y="5953125"/>
            <a:ext cx="1463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Arial" charset="0"/>
              </a:rPr>
              <a:t>Comfort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343400"/>
            <a:ext cx="20955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705600" y="5943600"/>
            <a:ext cx="1341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Arial" charset="0"/>
              </a:rPr>
              <a:t>Access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 l="20078" t="7430"/>
          <a:stretch>
            <a:fillRect/>
          </a:stretch>
        </p:blipFill>
        <p:spPr bwMode="auto">
          <a:xfrm>
            <a:off x="3276600" y="4343400"/>
            <a:ext cx="2216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962400" y="5867400"/>
            <a:ext cx="80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Arial" charset="0"/>
              </a:rPr>
              <a:t>Fun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 l="26999" r="8202" b="32710"/>
          <a:stretch>
            <a:fillRect/>
          </a:stretch>
        </p:blipFill>
        <p:spPr bwMode="auto">
          <a:xfrm>
            <a:off x="762000" y="4343400"/>
            <a:ext cx="1920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275150" y="6423835"/>
            <a:ext cx="297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 from James Hayes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9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1846" y="2245050"/>
            <a:ext cx="7954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Optical character recognition (OCR)</a:t>
            </a:r>
          </a:p>
        </p:txBody>
      </p:sp>
      <p:pic>
        <p:nvPicPr>
          <p:cNvPr id="7" name="Picture 3" descr="asamples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2690813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5362575"/>
            <a:ext cx="3379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prstClr val="black"/>
                </a:solidFill>
                <a:latin typeface="Arial" charset="0"/>
              </a:rPr>
              <a:t>Digit recognition, AT&amp;T labs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prstClr val="black"/>
                </a:solidFill>
                <a:latin typeface="Arial" charset="0"/>
                <a:hlinkClick r:id="rId10"/>
              </a:rPr>
              <a:t>http://www.research.att.com/~yann</a:t>
            </a:r>
            <a:r>
              <a:rPr lang="en-US" sz="1600" smtClean="0">
                <a:solidFill>
                  <a:prstClr val="black"/>
                </a:solidFill>
                <a:latin typeface="Arial" charset="0"/>
              </a:rPr>
              <a:t>/</a:t>
            </a: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smtClean="0">
                <a:solidFill>
                  <a:prstClr val="black"/>
                </a:solidFill>
                <a:latin typeface="Arial" charset="0"/>
              </a:rPr>
              <a:t>Technology to convert scanned docs to text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prstClr val="black"/>
                </a:solidFill>
                <a:latin typeface="Arial" charset="0"/>
              </a:rPr>
              <a:t>If you have a scanner, it probably came with OCR software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Picture 6" descr="California_license_plate_ANPR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2419350"/>
            <a:ext cx="3581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11675" y="5362575"/>
            <a:ext cx="4513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prstClr val="black"/>
                </a:solidFill>
                <a:latin typeface="Arial" charset="0"/>
              </a:rPr>
              <a:t>License plate readers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latin typeface="Arial" charset="0"/>
                <a:hlinkClick r:id="rId12"/>
              </a:rPr>
              <a:t>http://en.wikipedia.org/wiki/Automatic_number_plate_recognition</a:t>
            </a:r>
            <a:endParaRPr lang="en-US" sz="1200" smtClean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5150" y="6423835"/>
            <a:ext cx="297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from James Hayes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5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1846" y="2245050"/>
            <a:ext cx="7954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Face Detection</a:t>
            </a:r>
          </a:p>
        </p:txBody>
      </p:sp>
      <p:pic>
        <p:nvPicPr>
          <p:cNvPr id="2" name="Picture 1" descr="Face_detec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1" y="1681600"/>
            <a:ext cx="6972988" cy="401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9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Gesture Recognition</a:t>
            </a:r>
            <a:endParaRPr lang="en-US" dirty="0"/>
          </a:p>
        </p:txBody>
      </p:sp>
      <p:pic>
        <p:nvPicPr>
          <p:cNvPr id="4" name="Content Placeholder 3" descr="Gesture_Recogniti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7" b="779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988924" y="6126163"/>
            <a:ext cx="4697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www.webopedia.com</a:t>
            </a:r>
            <a:r>
              <a:rPr lang="en-US" dirty="0" smtClean="0"/>
              <a:t>/TERM/G/</a:t>
            </a:r>
            <a:r>
              <a:rPr lang="en-US" dirty="0" err="1" smtClean="0"/>
              <a:t>gesture_recognition.html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First week’s task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ell MT"/>
                <a:cs typeface="Bell MT"/>
              </a:rPr>
              <a:t> </a:t>
            </a:r>
            <a:r>
              <a:rPr lang="en-US" dirty="0" smtClean="0"/>
              <a:t>Finish the course survey</a:t>
            </a:r>
          </a:p>
          <a:p>
            <a:r>
              <a:rPr lang="en-US" dirty="0"/>
              <a:t> </a:t>
            </a:r>
            <a:r>
              <a:rPr lang="en-US" dirty="0" smtClean="0"/>
              <a:t>Start to finish the to-do list on First Steps (will be handed out to you and </a:t>
            </a:r>
            <a:r>
              <a:rPr lang="en-US" dirty="0" smtClean="0"/>
              <a:t>also uploaded onto blackboard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Set up Python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897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Mobile Eye for driving safety </a:t>
            </a:r>
          </a:p>
        </p:txBody>
      </p:sp>
      <p:pic>
        <p:nvPicPr>
          <p:cNvPr id="10" name="Picture 9" descr="Screen Shot 2015-01-11 at 9.4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6248400" cy="54214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6477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www.mobileye.com</a:t>
            </a:r>
            <a:r>
              <a:rPr lang="en-US" dirty="0"/>
              <a:t>/technology/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2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Science Applications: Architecture and Engineering</a:t>
            </a:r>
            <a:endParaRPr lang="en-US" dirty="0"/>
          </a:p>
        </p:txBody>
      </p:sp>
      <p:pic>
        <p:nvPicPr>
          <p:cNvPr id="3" name="Picture 2" descr="Screen Shot 2015-08-31 at 12.5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899" y="1857703"/>
            <a:ext cx="6010011" cy="472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7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Science Applications: </a:t>
            </a:r>
            <a:r>
              <a:rPr lang="en-US" dirty="0" err="1" smtClean="0"/>
              <a:t>Cybersecurity</a:t>
            </a:r>
            <a:endParaRPr lang="en-US" dirty="0"/>
          </a:p>
        </p:txBody>
      </p:sp>
      <p:pic>
        <p:nvPicPr>
          <p:cNvPr id="5" name="Picture 4" descr="Screen Shot 2015-08-31 at 1.21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6884"/>
            <a:ext cx="35052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0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Science Applications: Computational Science</a:t>
            </a:r>
            <a:endParaRPr lang="en-US" dirty="0"/>
          </a:p>
        </p:txBody>
      </p:sp>
      <p:pic>
        <p:nvPicPr>
          <p:cNvPr id="3" name="Picture 2" descr="Screen Shot 2015-08-31 at 1.22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5" y="2247900"/>
            <a:ext cx="8432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vs. Physical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Driving the car </a:t>
            </a:r>
          </a:p>
          <a:p>
            <a:pPr marL="857250" lvl="1" indent="-457200"/>
            <a:r>
              <a:rPr lang="en-US" dirty="0" smtClean="0"/>
              <a:t>Logical perspective</a:t>
            </a:r>
          </a:p>
          <a:p>
            <a:pPr marL="400050" lvl="1" indent="0">
              <a:buNone/>
            </a:pPr>
            <a:r>
              <a:rPr lang="en-US" dirty="0" smtClean="0"/>
              <a:t>      of the automobile</a:t>
            </a:r>
          </a:p>
          <a:p>
            <a:pPr marL="857250" lvl="1" indent="-457200"/>
            <a:r>
              <a:rPr lang="en-US" dirty="0" smtClean="0"/>
              <a:t>also called “interface”</a:t>
            </a:r>
          </a:p>
          <a:p>
            <a:pPr marL="857250" lvl="1" indent="-457200"/>
            <a:r>
              <a:rPr lang="en-US" dirty="0" smtClean="0"/>
              <a:t>User operates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Repairing the car</a:t>
            </a:r>
          </a:p>
          <a:p>
            <a:pPr marL="857250" lvl="1" indent="-457200"/>
            <a:r>
              <a:rPr lang="en-US" dirty="0" smtClean="0"/>
              <a:t>Physical perspective</a:t>
            </a:r>
          </a:p>
          <a:p>
            <a:pPr marL="857250" lvl="1" indent="-457200"/>
            <a:r>
              <a:rPr lang="en-US" dirty="0" smtClean="0"/>
              <a:t>Control the </a:t>
            </a:r>
          </a:p>
          <a:p>
            <a:pPr marL="400050" lvl="1" indent="0">
              <a:buNone/>
            </a:pPr>
            <a:r>
              <a:rPr lang="en-US" dirty="0" smtClean="0"/>
              <a:t>      low-level details user </a:t>
            </a:r>
          </a:p>
          <a:p>
            <a:pPr marL="400050" lvl="1" indent="0">
              <a:buNone/>
            </a:pPr>
            <a:r>
              <a:rPr lang="en-US" dirty="0" smtClean="0"/>
              <a:t>     simply assumes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oman-driving-car-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24" y="1676400"/>
            <a:ext cx="3303680" cy="1982208"/>
          </a:xfrm>
          <a:prstGeom prst="rect">
            <a:avLst/>
          </a:prstGeom>
        </p:spPr>
      </p:pic>
      <p:pic>
        <p:nvPicPr>
          <p:cNvPr id="5" name="Picture 4" descr="100718_auto_repair_b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24" y="3942081"/>
            <a:ext cx="3303680" cy="24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3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 square root:</a:t>
            </a:r>
          </a:p>
          <a:p>
            <a:endParaRPr lang="en-US" dirty="0"/>
          </a:p>
          <a:p>
            <a:r>
              <a:rPr lang="en-US" dirty="0" smtClean="0"/>
              <a:t>In Python: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&gt;&gt;&gt; import math</a:t>
            </a:r>
          </a:p>
          <a:p>
            <a:pPr marL="0" indent="0">
              <a:buNone/>
            </a:pPr>
            <a:r>
              <a:rPr lang="en-US" dirty="0" smtClean="0"/>
              <a:t>&gt;&gt;&gt; </a:t>
            </a:r>
            <a:r>
              <a:rPr lang="en-US" dirty="0" err="1" smtClean="0"/>
              <a:t>math.sqrt</a:t>
            </a:r>
            <a:r>
              <a:rPr lang="en-US" dirty="0" smtClean="0"/>
              <a:t>(16)</a:t>
            </a:r>
          </a:p>
          <a:p>
            <a:pPr marL="0" indent="0">
              <a:buNone/>
            </a:pPr>
            <a:r>
              <a:rPr lang="en-US" dirty="0" smtClean="0"/>
              <a:t>4.0</a:t>
            </a:r>
          </a:p>
          <a:p>
            <a:pPr marL="0" indent="0">
              <a:buNone/>
            </a:pPr>
            <a:r>
              <a:rPr lang="en-US" dirty="0" smtClean="0"/>
              <a:t>&gt;&gt;&gt; </a:t>
            </a:r>
            <a:endParaRPr lang="en-US" dirty="0"/>
          </a:p>
        </p:txBody>
      </p:sp>
      <p:pic>
        <p:nvPicPr>
          <p:cNvPr id="4" name="Picture 3" descr="black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47" y="3371318"/>
            <a:ext cx="4758608" cy="17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6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20" y="2648197"/>
            <a:ext cx="8229600" cy="1143000"/>
          </a:xfrm>
        </p:spPr>
        <p:txBody>
          <a:bodyPr/>
          <a:lstStyle/>
          <a:p>
            <a:r>
              <a:rPr lang="en-US" dirty="0" smtClean="0"/>
              <a:t>What is computation?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4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Declarative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Declarative knowledge is composed of statements of facts</a:t>
            </a:r>
          </a:p>
          <a:p>
            <a:r>
              <a:rPr lang="en-US" dirty="0" smtClean="0"/>
              <a:t>“A good health care plan improves the quality of medical care while saving money”.</a:t>
            </a:r>
          </a:p>
          <a:p>
            <a:r>
              <a:rPr lang="en-US" dirty="0" smtClean="0"/>
              <a:t>“DNA has double helix structure”.</a:t>
            </a:r>
          </a:p>
          <a:p>
            <a:r>
              <a:rPr lang="en-US" dirty="0" smtClean="0"/>
              <a:t>“ y is square root of x if and only if y*y = x”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However, it doesn't</a:t>
            </a:r>
            <a:r>
              <a:rPr lang="fr-FR" dirty="0" smtClean="0">
                <a:solidFill>
                  <a:srgbClr val="FF0000"/>
                </a:solidFill>
              </a:rPr>
              <a:t>’</a:t>
            </a:r>
            <a:r>
              <a:rPr lang="en-US" dirty="0" smtClean="0">
                <a:solidFill>
                  <a:srgbClr val="FF0000"/>
                </a:solidFill>
              </a:rPr>
              <a:t>t tell you how to do this.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0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Imperative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Imperative knowledge is about how to accomplish something. Think of it as a recipe.</a:t>
            </a:r>
          </a:p>
          <a:p>
            <a:r>
              <a:rPr lang="en-US" dirty="0" smtClean="0"/>
              <a:t>How to compute square root:</a:t>
            </a:r>
          </a:p>
          <a:p>
            <a:pPr marL="400050" lvl="1" indent="0">
              <a:buNone/>
            </a:pPr>
            <a:r>
              <a:rPr lang="en-US" dirty="0" smtClean="0"/>
              <a:t>1) start with a guess, g</a:t>
            </a:r>
          </a:p>
          <a:p>
            <a:pPr marL="400050" lvl="1" indent="0">
              <a:buNone/>
            </a:pPr>
            <a:r>
              <a:rPr lang="en-US" dirty="0" smtClean="0"/>
              <a:t>2) if g * g is close enough to x, then g is a good approximation of the square root of x. </a:t>
            </a:r>
          </a:p>
          <a:p>
            <a:pPr marL="400050" lvl="1" indent="0">
              <a:buNone/>
            </a:pPr>
            <a:r>
              <a:rPr lang="en-US" dirty="0" smtClean="0"/>
              <a:t>3) Otherwise, create a new guess by averaging g and x/g.  I.e. </a:t>
            </a:r>
            <a:r>
              <a:rPr lang="en-US" dirty="0" err="1" smtClean="0"/>
              <a:t>g_new</a:t>
            </a:r>
            <a:r>
              <a:rPr lang="en-US" dirty="0" smtClean="0"/>
              <a:t> = (</a:t>
            </a:r>
            <a:r>
              <a:rPr lang="en-US" dirty="0" err="1" smtClean="0"/>
              <a:t>g_old</a:t>
            </a:r>
            <a:r>
              <a:rPr lang="en-US" dirty="0" smtClean="0"/>
              <a:t> + x/</a:t>
            </a:r>
            <a:r>
              <a:rPr lang="en-US" dirty="0" err="1" smtClean="0"/>
              <a:t>g_old</a:t>
            </a:r>
            <a:r>
              <a:rPr lang="en-US" dirty="0" smtClean="0"/>
              <a:t>)/2</a:t>
            </a:r>
          </a:p>
          <a:p>
            <a:pPr marL="400050" lvl="1" indent="0">
              <a:buNone/>
            </a:pPr>
            <a:r>
              <a:rPr lang="en-US" dirty="0" smtClean="0"/>
              <a:t>4) Using the new guess, </a:t>
            </a:r>
            <a:r>
              <a:rPr lang="en-US" b="1" dirty="0" smtClean="0"/>
              <a:t>go back to step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749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guess g =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0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/>
              <a:t>Y</a:t>
            </a:r>
            <a:r>
              <a:rPr lang="en-US" dirty="0" smtClean="0"/>
              <a:t>our Professor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Prof. Bei Xiao (vision scientist): </a:t>
            </a:r>
          </a:p>
          <a:p>
            <a:pPr marL="400050" lvl="1" indent="0">
              <a:buNone/>
            </a:pPr>
            <a:r>
              <a:rPr lang="en-US" dirty="0" smtClean="0"/>
              <a:t>B.S. Tsinghua University,  PhD University of Pennsylvania,  Postdoc MIT. </a:t>
            </a:r>
          </a:p>
          <a:p>
            <a:pPr marL="400050" lvl="1" indent="0">
              <a:buNone/>
            </a:pPr>
            <a:r>
              <a:rPr lang="en-US" dirty="0">
                <a:hlinkClick r:id="rId2"/>
              </a:rPr>
              <a:t>https://sites.google.com/site/beixiao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  <a:p>
            <a:r>
              <a:rPr lang="en-US" dirty="0" smtClean="0"/>
              <a:t>Research area: </a:t>
            </a:r>
            <a:r>
              <a:rPr lang="en-US" dirty="0" smtClean="0">
                <a:solidFill>
                  <a:srgbClr val="0000FF"/>
                </a:solidFill>
              </a:rPr>
              <a:t>Human and Computer Vision. Computer Graphics.</a:t>
            </a:r>
          </a:p>
          <a:p>
            <a:r>
              <a:rPr lang="en-US" dirty="0" smtClean="0"/>
              <a:t>Specialty:  Material Perception, Multisensory perception, Physical-realistic rendering. </a:t>
            </a:r>
          </a:p>
          <a:p>
            <a:r>
              <a:rPr lang="en-US" dirty="0" smtClean="0"/>
              <a:t>Preferred language: </a:t>
            </a:r>
            <a:r>
              <a:rPr lang="en-US" dirty="0" smtClean="0">
                <a:solidFill>
                  <a:srgbClr val="0000FF"/>
                </a:solidFill>
              </a:rPr>
              <a:t>Python, MATLAB. 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I teach:  Intro to programming (CSC 280 this semester), Intro to Computer Vision (CSC579, Every other year), Web Programming (Spring, 2016), Computer graphics (near future) , Computational Neuroscience ( planned).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9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 guess g = 3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3 * 3 = g    square root of 25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 = (3+25/3)/2 = </a:t>
            </a:r>
            <a:r>
              <a:rPr lang="en-US" dirty="0" smtClean="0"/>
              <a:t>5.66, very far off from 25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2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 guess g = 3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3 * 3 = g    square root of 25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 = (3+25/3)/2 = 5.66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5.56 * 5.66 = 32.04, not quite 25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 = 5.04……. 25.4….close enough to 25, we are done. </a:t>
            </a:r>
          </a:p>
        </p:txBody>
      </p:sp>
    </p:spTree>
    <p:extLst>
      <p:ext uri="{BB962C8B-B14F-4D97-AF65-F5344CB8AC3E}">
        <p14:creationId xmlns:p14="http://schemas.microsoft.com/office/powerpoint/2010/main" val="125146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 guess g = 3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3 * 3 = g    square root of 25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 = (3+25/3)/2 = 5.66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 back to Step 2,  and repeat step 3, 5.56 </a:t>
            </a:r>
            <a:r>
              <a:rPr lang="en-US" dirty="0"/>
              <a:t>* 5.66 = </a:t>
            </a:r>
            <a:r>
              <a:rPr lang="en-US" dirty="0" smtClean="0"/>
              <a:t>32.04, not quite 25. 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 = 5.04……. 25.4….close enough to 25, we are done. </a:t>
            </a:r>
          </a:p>
        </p:txBody>
      </p:sp>
    </p:spTree>
    <p:extLst>
      <p:ext uri="{BB962C8B-B14F-4D97-AF65-F5344CB8AC3E}">
        <p14:creationId xmlns:p14="http://schemas.microsoft.com/office/powerpoint/2010/main" val="54893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a guess, 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g*g is close enough to x, then g is a good approximation of the square root of 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Otherwise, create a new guess, by averaging g and x/g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the new g to go back to Step 2.  if it is not good enough, repeat…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3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Algorithm- a description of how to perform a computation</a:t>
            </a:r>
          </a:p>
          <a:p>
            <a:r>
              <a:rPr lang="en-US" dirty="0" smtClean="0"/>
              <a:t>The algorithm has </a:t>
            </a:r>
            <a:r>
              <a:rPr lang="en-US" dirty="0" smtClean="0">
                <a:solidFill>
                  <a:srgbClr val="FF0000"/>
                </a:solidFill>
              </a:rPr>
              <a:t>converged. </a:t>
            </a:r>
          </a:p>
          <a:p>
            <a:r>
              <a:rPr lang="en-US" dirty="0" smtClean="0"/>
              <a:t>How did we get here?</a:t>
            </a:r>
          </a:p>
          <a:p>
            <a:pPr marL="914400" lvl="1" indent="-514350"/>
            <a:r>
              <a:rPr lang="en-US" dirty="0" smtClean="0"/>
              <a:t>Set of instructions</a:t>
            </a:r>
          </a:p>
          <a:p>
            <a:pPr marL="914400" lvl="1" indent="-514350"/>
            <a:r>
              <a:rPr lang="en-US" dirty="0" smtClean="0"/>
              <a:t>A flow of control ( the order of executing)</a:t>
            </a:r>
          </a:p>
          <a:p>
            <a:pPr marL="914400" lvl="1" indent="-514350"/>
            <a:r>
              <a:rPr lang="en-US" dirty="0" smtClean="0"/>
              <a:t>Termination condition (when to stop)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5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computer: fixed program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Bell MT"/>
                <a:cs typeface="Bell MT"/>
              </a:rPr>
              <a:t>Designed to do very specific thing</a:t>
            </a:r>
            <a:r>
              <a:rPr lang="en-US" dirty="0" smtClean="0"/>
              <a:t>, such as square root.</a:t>
            </a:r>
            <a:endParaRPr lang="en-US" dirty="0" smtClean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  <a:p>
            <a:r>
              <a:rPr lang="en-US" dirty="0" smtClean="0">
                <a:latin typeface="Bell MT"/>
                <a:cs typeface="Bell MT"/>
              </a:rPr>
              <a:t>First computer (1941) solve system of linear equations. </a:t>
            </a:r>
          </a:p>
          <a:p>
            <a:endParaRPr lang="en-US" dirty="0"/>
          </a:p>
          <a:p>
            <a:r>
              <a:rPr lang="en-US" dirty="0" smtClean="0">
                <a:latin typeface="Bell MT"/>
                <a:cs typeface="Bell MT"/>
              </a:rPr>
              <a:t>In </a:t>
            </a:r>
            <a:r>
              <a:rPr lang="en-US" dirty="0" smtClean="0"/>
              <a:t>W</a:t>
            </a:r>
            <a:r>
              <a:rPr lang="en-US" dirty="0"/>
              <a:t>W</a:t>
            </a:r>
            <a:r>
              <a:rPr lang="en-US" dirty="0" smtClean="0">
                <a:latin typeface="Bell MT"/>
                <a:cs typeface="Bell MT"/>
              </a:rPr>
              <a:t>II, Alan Turing create a computer to decipher German communications (see movie Inception, 2014) </a:t>
            </a:r>
            <a:endParaRPr lang="en-US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138604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Program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ell MT"/>
                <a:cs typeface="Bell MT"/>
              </a:rPr>
              <a:t>Treat data and instructions as the same thing</a:t>
            </a:r>
          </a:p>
          <a:p>
            <a:r>
              <a:rPr lang="en-US" dirty="0" smtClean="0">
                <a:latin typeface="Bell MT"/>
                <a:cs typeface="Bell MT"/>
              </a:rPr>
              <a:t>No distinction between the program  (implement the algorithm) and the data the program operates.</a:t>
            </a:r>
          </a:p>
          <a:p>
            <a:r>
              <a:rPr lang="en-US" dirty="0" smtClean="0">
                <a:latin typeface="Bell MT"/>
                <a:cs typeface="Bell MT"/>
              </a:rPr>
              <a:t>Programs could produce programs.</a:t>
            </a:r>
          </a:p>
          <a:p>
            <a:r>
              <a:rPr lang="en-US" dirty="0" smtClean="0"/>
              <a:t>Infinitely flexible.</a:t>
            </a:r>
          </a:p>
          <a:p>
            <a:r>
              <a:rPr lang="en-US" dirty="0" smtClean="0">
                <a:latin typeface="Bell MT"/>
                <a:cs typeface="Bell MT"/>
              </a:rPr>
              <a:t>Computer itself is a program. Interpreter. </a:t>
            </a:r>
            <a:endParaRPr lang="en-US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88486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Program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ell MT"/>
                <a:cs typeface="Bell MT"/>
              </a:rPr>
              <a:t>Treat data and instructions as the same thing</a:t>
            </a:r>
            <a:endParaRPr lang="en-US" dirty="0">
              <a:latin typeface="Bell MT"/>
              <a:cs typeface="Bell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1721" y="2494505"/>
            <a:ext cx="4037119" cy="5896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51717" y="4022662"/>
            <a:ext cx="1888840" cy="769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Unit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68725" y="4022662"/>
            <a:ext cx="1888840" cy="769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Algorithmic Logic Unit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9102" y="5356351"/>
            <a:ext cx="1888840" cy="769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/Output</a:t>
            </a:r>
            <a:endParaRPr lang="en-US" dirty="0"/>
          </a:p>
        </p:txBody>
      </p:sp>
      <p:cxnSp>
        <p:nvCxnSpPr>
          <p:cNvPr id="9" name="Straight Arrow Connector 8"/>
          <p:cNvCxnSpPr>
            <a:endCxn id="5" idx="0"/>
          </p:cNvCxnSpPr>
          <p:nvPr/>
        </p:nvCxnSpPr>
        <p:spPr>
          <a:xfrm>
            <a:off x="2896137" y="3084116"/>
            <a:ext cx="0" cy="938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47942" y="3084116"/>
            <a:ext cx="0" cy="938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9102" y="4913420"/>
            <a:ext cx="899059" cy="516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0"/>
          </p:cNvCxnSpPr>
          <p:nvPr/>
        </p:nvCxnSpPr>
        <p:spPr>
          <a:xfrm flipH="1">
            <a:off x="4303522" y="4792474"/>
            <a:ext cx="731537" cy="5638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344698" y="3084116"/>
            <a:ext cx="0" cy="938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833636" y="3099058"/>
            <a:ext cx="0" cy="938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84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programming language?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latin typeface="Bell MT"/>
              <a:cs typeface="Bell MT"/>
            </a:endParaRPr>
          </a:p>
          <a:p>
            <a:r>
              <a:rPr lang="en-US" dirty="0">
                <a:latin typeface="Bell MT"/>
                <a:cs typeface="Bell MT"/>
              </a:rPr>
              <a:t>Combining small number of </a:t>
            </a:r>
            <a:r>
              <a:rPr lang="en-US" dirty="0" smtClean="0">
                <a:latin typeface="Bell MT"/>
                <a:cs typeface="Bell MT"/>
              </a:rPr>
              <a:t>instructions (a dozen), </a:t>
            </a:r>
            <a:r>
              <a:rPr lang="en-US" dirty="0">
                <a:latin typeface="Bell MT"/>
                <a:cs typeface="Bell MT"/>
              </a:rPr>
              <a:t>you can create complex </a:t>
            </a:r>
            <a:r>
              <a:rPr lang="en-US" dirty="0" smtClean="0">
                <a:latin typeface="Bell MT"/>
                <a:cs typeface="Bell MT"/>
              </a:rPr>
              <a:t>tasks</a:t>
            </a:r>
          </a:p>
          <a:p>
            <a:endParaRPr lang="en-US" dirty="0"/>
          </a:p>
          <a:p>
            <a:r>
              <a:rPr lang="en-US" dirty="0" smtClean="0">
                <a:latin typeface="Bell MT"/>
                <a:cs typeface="Bell MT"/>
                <a:hlinkClick r:id="rId2"/>
              </a:rPr>
              <a:t>Alan Turing </a:t>
            </a:r>
            <a:r>
              <a:rPr lang="en-US" dirty="0" smtClean="0">
                <a:latin typeface="Bell MT"/>
                <a:cs typeface="Bell MT"/>
              </a:rPr>
              <a:t>shows that there are 6 primitive instructions  (read, write, plus, </a:t>
            </a:r>
            <a:r>
              <a:rPr lang="en-US" dirty="0" err="1" smtClean="0">
                <a:latin typeface="Bell MT"/>
                <a:cs typeface="Bell MT"/>
              </a:rPr>
              <a:t>etc</a:t>
            </a:r>
            <a:r>
              <a:rPr lang="en-US" dirty="0" smtClean="0">
                <a:latin typeface="Bell MT"/>
                <a:cs typeface="Bell MT"/>
              </a:rPr>
              <a:t>), each operates on 1 bit information and with this you can do anything with a computer.  </a:t>
            </a:r>
          </a:p>
          <a:p>
            <a:pPr marL="0" indent="0">
              <a:buNone/>
            </a:pPr>
            <a:endParaRPr lang="en-US" dirty="0">
              <a:latin typeface="Bell MT"/>
              <a:cs typeface="Bell MT"/>
            </a:endParaRPr>
          </a:p>
          <a:p>
            <a:r>
              <a:rPr lang="en-US" dirty="0" smtClean="0">
                <a:latin typeface="Bell MT"/>
                <a:cs typeface="Bell MT"/>
              </a:rPr>
              <a:t>A programming </a:t>
            </a:r>
            <a:r>
              <a:rPr lang="en-US" dirty="0">
                <a:latin typeface="Bell MT"/>
                <a:cs typeface="Bell MT"/>
              </a:rPr>
              <a:t>language provides a set of </a:t>
            </a:r>
            <a:r>
              <a:rPr lang="en-US" dirty="0">
                <a:solidFill>
                  <a:srgbClr val="FF0000"/>
                </a:solidFill>
                <a:latin typeface="Bell MT"/>
                <a:cs typeface="Bell MT"/>
              </a:rPr>
              <a:t>primitive </a:t>
            </a:r>
            <a:r>
              <a:rPr lang="en-US" dirty="0" smtClean="0">
                <a:solidFill>
                  <a:srgbClr val="FF0000"/>
                </a:solidFill>
                <a:latin typeface="Bell MT"/>
                <a:cs typeface="Bell MT"/>
              </a:rPr>
              <a:t>instructions </a:t>
            </a:r>
            <a:r>
              <a:rPr lang="en-US" dirty="0" smtClean="0">
                <a:latin typeface="Bell MT"/>
                <a:cs typeface="Bell MT"/>
              </a:rPr>
              <a:t>and  a set of </a:t>
            </a:r>
            <a:r>
              <a:rPr lang="en-US" dirty="0" smtClean="0">
                <a:solidFill>
                  <a:srgbClr val="FF0000"/>
                </a:solidFill>
                <a:latin typeface="Bell MT"/>
                <a:cs typeface="Bell MT"/>
              </a:rPr>
              <a:t>primitive control structures. </a:t>
            </a:r>
          </a:p>
          <a:p>
            <a:endParaRPr lang="en-US" dirty="0">
              <a:latin typeface="Bell MT"/>
              <a:cs typeface="Bell MT"/>
            </a:endParaRPr>
          </a:p>
          <a:p>
            <a:endParaRPr lang="en-US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32825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Alan Turing’s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only </a:t>
            </a:r>
            <a:r>
              <a:rPr lang="en-US" b="1" dirty="0"/>
              <a:t>five actions</a:t>
            </a:r>
            <a:r>
              <a:rPr lang="en-US" dirty="0"/>
              <a:t> that a computer has to perform in order to do "anything"</a:t>
            </a:r>
          </a:p>
          <a:p>
            <a:r>
              <a:rPr lang="en-US" dirty="0"/>
              <a:t>Every algorithm can be expressed in a language for a computer consisting of only five basic instructions: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move left one location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move </a:t>
            </a:r>
            <a:r>
              <a:rPr lang="en-US" dirty="0"/>
              <a:t>right one location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read </a:t>
            </a:r>
            <a:r>
              <a:rPr lang="en-US" dirty="0"/>
              <a:t>symbol at current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print </a:t>
            </a:r>
            <a:r>
              <a:rPr lang="en-US" dirty="0"/>
              <a:t>0 at current location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print </a:t>
            </a:r>
            <a:r>
              <a:rPr lang="en-US" dirty="0"/>
              <a:t>1 at current location </a:t>
            </a:r>
          </a:p>
        </p:txBody>
      </p:sp>
    </p:spTree>
    <p:extLst>
      <p:ext uri="{BB962C8B-B14F-4D97-AF65-F5344CB8AC3E}">
        <p14:creationId xmlns:p14="http://schemas.microsoft.com/office/powerpoint/2010/main" val="176837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61" y="1789643"/>
            <a:ext cx="7304208" cy="475171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Project Gallery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3161" y="1192152"/>
            <a:ext cx="428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of dynamic scenes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5150" y="1208432"/>
            <a:ext cx="428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water color images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8779" y="4128453"/>
            <a:ext cx="428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and tactile material categorization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03168" y="4143915"/>
            <a:ext cx="428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Understanding translucency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8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different between programming languages?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514350"/>
            <a:r>
              <a:rPr lang="en-US" dirty="0" smtClean="0"/>
              <a:t>Set of instructions</a:t>
            </a:r>
          </a:p>
          <a:p>
            <a:pPr marL="914400" lvl="1" indent="-514350"/>
            <a:r>
              <a:rPr lang="en-US" dirty="0" smtClean="0"/>
              <a:t>A flow of control ( the order of executing)</a:t>
            </a:r>
          </a:p>
          <a:p>
            <a:pPr marL="914400" lvl="1" indent="-514350"/>
            <a:r>
              <a:rPr lang="en-US" dirty="0" smtClean="0"/>
              <a:t>How to combine them?</a:t>
            </a:r>
          </a:p>
          <a:p>
            <a:pPr marL="914400" lvl="1" indent="-514350"/>
            <a:endParaRPr lang="en-US" dirty="0"/>
          </a:p>
          <a:p>
            <a:pPr marL="914400" lvl="1" indent="-514350"/>
            <a:r>
              <a:rPr lang="en-US" dirty="0" smtClean="0"/>
              <a:t>It is the combining mechanism separate one programming from another.</a:t>
            </a:r>
          </a:p>
          <a:p>
            <a:pPr marL="0" indent="0">
              <a:buNone/>
            </a:pPr>
            <a:endParaRPr lang="en-US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90724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Amazing thing about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640"/>
            <a:ext cx="8229600" cy="4525963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 Computer </a:t>
            </a:r>
            <a:r>
              <a:rPr lang="en-US" dirty="0"/>
              <a:t>is always doing </a:t>
            </a:r>
            <a:r>
              <a:rPr lang="en-US" dirty="0" smtClean="0"/>
              <a:t>exactly WHATEVER </a:t>
            </a:r>
            <a:r>
              <a:rPr lang="en-US" dirty="0"/>
              <a:t>you ask them to do.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Annoying: if your program doesn’t work, it is your own fault. </a:t>
            </a:r>
          </a:p>
        </p:txBody>
      </p:sp>
    </p:spTree>
    <p:extLst>
      <p:ext uri="{BB962C8B-B14F-4D97-AF65-F5344CB8AC3E}">
        <p14:creationId xmlns:p14="http://schemas.microsoft.com/office/powerpoint/2010/main" val="302053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Syntax, Static Semantics,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00FF"/>
                </a:solidFill>
                <a:latin typeface="Bell MT"/>
                <a:cs typeface="Bell MT"/>
              </a:rPr>
              <a:t>Syntax</a:t>
            </a:r>
            <a:r>
              <a:rPr lang="en-US" b="1" dirty="0">
                <a:latin typeface="Bell MT"/>
                <a:cs typeface="Bell MT"/>
              </a:rPr>
              <a:t>:</a:t>
            </a:r>
            <a:r>
              <a:rPr lang="en-US" dirty="0">
                <a:latin typeface="Bell MT"/>
                <a:cs typeface="Bell MT"/>
              </a:rPr>
              <a:t> which sequences of characters and symbols constitute a well-formed </a:t>
            </a:r>
            <a:r>
              <a:rPr lang="en-US" dirty="0" smtClean="0">
                <a:latin typeface="Bell MT"/>
                <a:cs typeface="Bell MT"/>
              </a:rPr>
              <a:t>string</a:t>
            </a:r>
          </a:p>
          <a:p>
            <a:pPr marL="0" indent="0">
              <a:buNone/>
            </a:pPr>
            <a:r>
              <a:rPr lang="en-US" dirty="0" smtClean="0">
                <a:latin typeface="Bell MT"/>
                <a:cs typeface="Bell MT"/>
              </a:rPr>
              <a:t>      e.g.  x= 3+4    correct</a:t>
            </a:r>
          </a:p>
          <a:p>
            <a:pPr marL="0" indent="0">
              <a:buNone/>
            </a:pPr>
            <a:r>
              <a:rPr lang="en-US" dirty="0" smtClean="0">
                <a:latin typeface="Bell MT"/>
                <a:cs typeface="Bell MT"/>
              </a:rPr>
              <a:t>             x= 3 , 4   not correct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Bell MT"/>
                <a:cs typeface="Bell MT"/>
              </a:rPr>
              <a:t>Static </a:t>
            </a:r>
            <a:r>
              <a:rPr lang="en-US" b="1" dirty="0">
                <a:solidFill>
                  <a:srgbClr val="0000FF"/>
                </a:solidFill>
                <a:latin typeface="Bell MT"/>
                <a:cs typeface="Bell MT"/>
              </a:rPr>
              <a:t>Semantics</a:t>
            </a:r>
            <a:r>
              <a:rPr lang="en-US" dirty="0">
                <a:solidFill>
                  <a:srgbClr val="0000FF"/>
                </a:solidFill>
                <a:latin typeface="Bell MT"/>
                <a:cs typeface="Bell MT"/>
              </a:rPr>
              <a:t>: </a:t>
            </a:r>
            <a:r>
              <a:rPr lang="en-US" dirty="0">
                <a:latin typeface="Bell MT"/>
                <a:cs typeface="Bell MT"/>
              </a:rPr>
              <a:t>which well-formed strings have a </a:t>
            </a:r>
            <a:r>
              <a:rPr lang="en-US" dirty="0" smtClean="0">
                <a:latin typeface="Bell MT"/>
                <a:cs typeface="Bell MT"/>
              </a:rPr>
              <a:t>meaning. </a:t>
            </a:r>
          </a:p>
          <a:p>
            <a:pPr marL="0" indent="0">
              <a:buNone/>
            </a:pPr>
            <a:r>
              <a:rPr lang="en-US" dirty="0" smtClean="0">
                <a:latin typeface="Bell MT"/>
                <a:cs typeface="Bell MT"/>
              </a:rPr>
              <a:t>       3</a:t>
            </a:r>
            <a:r>
              <a:rPr lang="en-US" dirty="0">
                <a:latin typeface="Bell MT"/>
                <a:cs typeface="Bell MT"/>
              </a:rPr>
              <a:t>/“</a:t>
            </a:r>
            <a:r>
              <a:rPr lang="en-US" dirty="0" err="1">
                <a:latin typeface="Bell MT"/>
                <a:cs typeface="Bell MT"/>
              </a:rPr>
              <a:t>abc</a:t>
            </a:r>
            <a:r>
              <a:rPr lang="en-US" dirty="0" smtClean="0">
                <a:latin typeface="Bell MT"/>
                <a:cs typeface="Bell MT"/>
              </a:rPr>
              <a:t>” syntactically fine,  </a:t>
            </a:r>
            <a:r>
              <a:rPr lang="en-US" dirty="0">
                <a:latin typeface="Bell MT"/>
                <a:cs typeface="Bell MT"/>
              </a:rPr>
              <a:t>but not meaningful. </a:t>
            </a:r>
            <a:endParaRPr lang="en-US" dirty="0" smtClean="0">
              <a:latin typeface="Bell MT"/>
              <a:cs typeface="Bell MT"/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latin typeface="Bell MT"/>
                <a:cs typeface="Bell MT"/>
              </a:rPr>
              <a:t>value </a:t>
            </a:r>
            <a:r>
              <a:rPr lang="en-US" dirty="0">
                <a:latin typeface="Bell MT"/>
                <a:cs typeface="Bell MT"/>
              </a:rPr>
              <a:t>operator value. but no real meaning. </a:t>
            </a:r>
            <a:endParaRPr lang="en-US" dirty="0" smtClean="0">
              <a:latin typeface="Bell MT"/>
              <a:cs typeface="Bell MT"/>
            </a:endParaRPr>
          </a:p>
          <a:p>
            <a:r>
              <a:rPr lang="en-US" b="1" dirty="0">
                <a:latin typeface="Bell MT"/>
                <a:cs typeface="Bell MT"/>
              </a:rPr>
              <a:t>Semantics:</a:t>
            </a:r>
            <a:r>
              <a:rPr lang="en-US" dirty="0">
                <a:latin typeface="Bell MT"/>
                <a:cs typeface="Bell MT"/>
              </a:rPr>
              <a:t> what that meaning </a:t>
            </a:r>
            <a:r>
              <a:rPr lang="en-US" dirty="0" smtClean="0">
                <a:latin typeface="Bell MT"/>
                <a:cs typeface="Bell MT"/>
              </a:rPr>
              <a:t>is.  </a:t>
            </a:r>
          </a:p>
          <a:p>
            <a:pPr marL="0" indent="0">
              <a:buNone/>
            </a:pPr>
            <a:r>
              <a:rPr lang="en-US" dirty="0">
                <a:latin typeface="Bell MT"/>
                <a:cs typeface="Bell MT"/>
              </a:rPr>
              <a:t> </a:t>
            </a:r>
            <a:r>
              <a:rPr lang="en-US" dirty="0" smtClean="0">
                <a:latin typeface="Bell MT"/>
                <a:cs typeface="Bell MT"/>
              </a:rPr>
              <a:t>   Both syntactically correct and static semantically correct</a:t>
            </a:r>
          </a:p>
          <a:p>
            <a:pPr marL="0" indent="0">
              <a:buNone/>
            </a:pPr>
            <a:endParaRPr lang="en-US" dirty="0" smtClean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341918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might happen if the program doesn’t do what we want it to do</a:t>
            </a:r>
            <a:r>
              <a:rPr lang="en-US" sz="3600" dirty="0" smtClean="0">
                <a:latin typeface="Bell MT"/>
                <a:cs typeface="Bell MT"/>
              </a:rPr>
              <a:t>?</a:t>
            </a:r>
            <a:endParaRPr lang="en-US" sz="3600" dirty="0">
              <a:latin typeface="Bell MT"/>
              <a:cs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might crash. Stop running. </a:t>
            </a:r>
          </a:p>
          <a:p>
            <a:r>
              <a:rPr lang="en-US" dirty="0" smtClean="0"/>
              <a:t>Never stopping. Infinite loop.</a:t>
            </a:r>
            <a:endParaRPr lang="en-US" dirty="0"/>
          </a:p>
          <a:p>
            <a:r>
              <a:rPr lang="en-US" dirty="0" smtClean="0"/>
              <a:t>Run to completion but produce wrong answer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We will learn how to avoid this from happening </a:t>
            </a:r>
          </a:p>
          <a:p>
            <a:pPr marL="400050" lvl="1" indent="0">
              <a:buNone/>
            </a:pPr>
            <a:r>
              <a:rPr lang="en-US" dirty="0" smtClean="0"/>
              <a:t>Programs that has very rigorous static semantics.  E.g. Python doesn’t allow you do 3/’</a:t>
            </a:r>
            <a:r>
              <a:rPr lang="en-US" dirty="0" err="1" smtClean="0"/>
              <a:t>abc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604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Some programming provides strict static semantics</a:t>
            </a:r>
            <a:endParaRPr lang="en-US" sz="3600" dirty="0">
              <a:latin typeface="Bell MT"/>
              <a:cs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Filtering out mistakes for you. </a:t>
            </a:r>
          </a:p>
          <a:p>
            <a:pPr marL="0" indent="0">
              <a:buNone/>
            </a:pPr>
            <a:r>
              <a:rPr lang="en-US" dirty="0" smtClean="0"/>
              <a:t>  e.g. Python doesn’t allow you to do  3/”</a:t>
            </a:r>
            <a:r>
              <a:rPr lang="en-US" dirty="0" err="1" smtClean="0"/>
              <a:t>abc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Java is very good at this.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But Python is better than C.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21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Python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Python is </a:t>
            </a:r>
            <a:r>
              <a:rPr lang="en-US" dirty="0" smtClean="0">
                <a:solidFill>
                  <a:srgbClr val="0000FF"/>
                </a:solidFill>
              </a:rPr>
              <a:t>easy for beginners</a:t>
            </a:r>
          </a:p>
          <a:p>
            <a:pPr lvl="1"/>
            <a:r>
              <a:rPr lang="en-US" dirty="0"/>
              <a:t>Little to learn before you start doing</a:t>
            </a:r>
          </a:p>
          <a:p>
            <a:pPr lvl="1"/>
            <a:r>
              <a:rPr lang="en-US" dirty="0"/>
              <a:t>Designed with “rapid prototyping” in mind</a:t>
            </a:r>
          </a:p>
          <a:p>
            <a:pPr lvl="1"/>
            <a:r>
              <a:rPr lang="en-US" dirty="0"/>
              <a:t>Easy to learn other </a:t>
            </a:r>
            <a:r>
              <a:rPr lang="en-US" dirty="0" smtClean="0"/>
              <a:t>languages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Python is </a:t>
            </a:r>
            <a:r>
              <a:rPr lang="en-US" dirty="0" smtClean="0">
                <a:solidFill>
                  <a:srgbClr val="0000FF"/>
                </a:solidFill>
              </a:rPr>
              <a:t>easier to debug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Python is a interpreting language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Python is </a:t>
            </a:r>
            <a:r>
              <a:rPr lang="en-US" dirty="0" smtClean="0">
                <a:solidFill>
                  <a:srgbClr val="0000FF"/>
                </a:solidFill>
              </a:rPr>
              <a:t>highly relevant to non-CS majors</a:t>
            </a:r>
          </a:p>
          <a:p>
            <a:pPr lvl="1"/>
            <a:r>
              <a:rPr lang="en-US" dirty="0" smtClean="0"/>
              <a:t>Python is the most wide used language in sciences</a:t>
            </a:r>
          </a:p>
          <a:p>
            <a:r>
              <a:rPr lang="en-US" dirty="0" smtClean="0"/>
              <a:t>Python is a </a:t>
            </a:r>
            <a:r>
              <a:rPr lang="en-US" dirty="0" smtClean="0">
                <a:solidFill>
                  <a:srgbClr val="0000FF"/>
                </a:solidFill>
              </a:rPr>
              <a:t>modern language</a:t>
            </a:r>
          </a:p>
          <a:p>
            <a:pPr lvl="1"/>
            <a:r>
              <a:rPr lang="en-US" dirty="0" smtClean="0"/>
              <a:t>Popular for web applications </a:t>
            </a:r>
          </a:p>
          <a:p>
            <a:pPr lvl="1"/>
            <a:r>
              <a:rPr lang="en-US" dirty="0" smtClean="0"/>
              <a:t>Also applicable to mobile app development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9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and Expressions</a:t>
            </a:r>
          </a:p>
          <a:p>
            <a:endParaRPr lang="en-US" dirty="0"/>
          </a:p>
          <a:p>
            <a:r>
              <a:rPr lang="en-US" dirty="0" smtClean="0"/>
              <a:t>Lab: Getting started with Python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Take home:  Finish First Steps Hand outs.</a:t>
            </a:r>
          </a:p>
          <a:p>
            <a:endParaRPr lang="en-US" dirty="0"/>
          </a:p>
          <a:p>
            <a:r>
              <a:rPr lang="en-US" dirty="0" smtClean="0"/>
              <a:t>Notice the Class uses Python 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5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Syllabus</a:t>
            </a:r>
          </a:p>
          <a:p>
            <a:r>
              <a:rPr lang="en-US" dirty="0" smtClean="0"/>
              <a:t>Finish 1-3 in First-steps hand out</a:t>
            </a:r>
          </a:p>
          <a:p>
            <a:r>
              <a:rPr lang="en-US" dirty="0" smtClean="0"/>
              <a:t>Read about Alan Turing and Turing machine:</a:t>
            </a:r>
          </a:p>
          <a:p>
            <a:r>
              <a:rPr lang="en-US" dirty="0">
                <a:hlinkClick r:id="rId2"/>
              </a:rPr>
              <a:t>https://en.wikipedia.org/wiki/</a:t>
            </a:r>
            <a:r>
              <a:rPr lang="en-US" dirty="0" smtClean="0">
                <a:hlinkClick r:id="rId2"/>
              </a:rPr>
              <a:t>Turing_machine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5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1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ll MT"/>
                <a:cs typeface="Bell MT"/>
              </a:rPr>
              <a:t> Lectures: Mon, Thu, </a:t>
            </a:r>
            <a:r>
              <a:rPr lang="en-US" dirty="0" smtClean="0"/>
              <a:t>2:35pm-3:50</a:t>
            </a:r>
            <a:r>
              <a:rPr lang="en-US" dirty="0" smtClean="0">
                <a:latin typeface="Bell MT"/>
                <a:cs typeface="Bell MT"/>
              </a:rPr>
              <a:t>pm</a:t>
            </a:r>
            <a:endParaRPr lang="en-US" dirty="0" smtClean="0">
              <a:latin typeface="Bell MT"/>
              <a:cs typeface="Bell MT"/>
            </a:endParaRPr>
          </a:p>
          <a:p>
            <a:r>
              <a:rPr lang="en-US" dirty="0"/>
              <a:t> </a:t>
            </a:r>
            <a:r>
              <a:rPr lang="en-US" dirty="0" smtClean="0"/>
              <a:t>Lab session: Wed </a:t>
            </a:r>
            <a:r>
              <a:rPr lang="en-US" dirty="0" smtClean="0"/>
              <a:t>2:35pm-3:50pm.  </a:t>
            </a:r>
            <a:r>
              <a:rPr lang="en-US" dirty="0" smtClean="0"/>
              <a:t>Individual or pair programming exercises. Sometimes the exercises </a:t>
            </a:r>
            <a:r>
              <a:rPr lang="en-US" dirty="0" smtClean="0">
                <a:solidFill>
                  <a:srgbClr val="FF0000"/>
                </a:solidFill>
              </a:rPr>
              <a:t>will be requested to turned in! </a:t>
            </a:r>
          </a:p>
          <a:p>
            <a:r>
              <a:rPr lang="en-US" dirty="0" smtClean="0">
                <a:latin typeface="Bell MT"/>
                <a:cs typeface="Bell MT"/>
              </a:rPr>
              <a:t>Office hour: 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>
                <a:latin typeface="Bell MT"/>
                <a:cs typeface="Bell MT"/>
              </a:rPr>
              <a:t>Prof Xiao:  SCAN 110 Monday 4-5:30pm, Thursday 4-</a:t>
            </a:r>
            <a:r>
              <a:rPr lang="en-US" dirty="0" smtClean="0">
                <a:latin typeface="Bell MT"/>
                <a:cs typeface="Bell MT"/>
              </a:rPr>
              <a:t>5:30pm </a:t>
            </a:r>
            <a:r>
              <a:rPr lang="en-US" dirty="0" smtClean="0">
                <a:latin typeface="Bell MT"/>
                <a:cs typeface="Bell MT"/>
              </a:rPr>
              <a:t>or by appointment.</a:t>
            </a:r>
          </a:p>
        </p:txBody>
      </p:sp>
    </p:spTree>
    <p:extLst>
      <p:ext uri="{BB962C8B-B14F-4D97-AF65-F5344CB8AC3E}">
        <p14:creationId xmlns:p14="http://schemas.microsoft.com/office/powerpoint/2010/main" val="406726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ell MT"/>
                <a:cs typeface="Bell MT"/>
              </a:rPr>
              <a:t>Blackboard</a:t>
            </a:r>
            <a:r>
              <a:rPr lang="en-US" dirty="0" smtClean="0">
                <a:latin typeface="Bell MT"/>
                <a:cs typeface="Bell MT"/>
              </a:rPr>
              <a:t>: Homework posting &amp; submission, announcements, lecture notes, discussions, grading. </a:t>
            </a:r>
          </a:p>
          <a:p>
            <a:r>
              <a:rPr lang="en-US" dirty="0" smtClean="0">
                <a:solidFill>
                  <a:srgbClr val="008000"/>
                </a:solidFill>
                <a:latin typeface="Bell MT"/>
                <a:cs typeface="Bell MT"/>
              </a:rPr>
              <a:t>Course webpage</a:t>
            </a:r>
            <a:r>
              <a:rPr lang="en-US" dirty="0" smtClean="0">
                <a:latin typeface="Bell MT"/>
                <a:cs typeface="Bell MT"/>
              </a:rPr>
              <a:t>:  course info, organization, reading assignments, lecture notes. </a:t>
            </a:r>
          </a:p>
          <a:p>
            <a:r>
              <a:rPr lang="en-US" dirty="0">
                <a:hlinkClick r:id="rId2"/>
              </a:rPr>
              <a:t>http://nw08.american.edu/~bxiao/CSC280_15/CSC280_Fall2015.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Piazza </a:t>
            </a:r>
            <a:r>
              <a:rPr lang="en-US" dirty="0" smtClean="0"/>
              <a:t>for online discussions: Sign up here:</a:t>
            </a:r>
          </a:p>
          <a:p>
            <a:r>
              <a:rPr lang="en-US" dirty="0">
                <a:hlinkClick r:id="rId3"/>
              </a:rPr>
              <a:t>https://piazza.com/configure-classes/fall2015/</a:t>
            </a:r>
            <a:r>
              <a:rPr lang="en-US" dirty="0" smtClean="0">
                <a:hlinkClick r:id="rId3"/>
              </a:rPr>
              <a:t>csc280001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Textbooks:</a:t>
            </a:r>
          </a:p>
          <a:p>
            <a:pPr marL="400050" lvl="1" indent="0">
              <a:buNone/>
            </a:pPr>
            <a:r>
              <a:rPr lang="en-US" i="1" dirty="0" smtClean="0"/>
              <a:t>How to think like a computer scientist: learning Python, Allen Downey (required) Online version available</a:t>
            </a:r>
          </a:p>
          <a:p>
            <a:pPr marL="400050" lvl="1" indent="0">
              <a:buNone/>
            </a:pPr>
            <a:r>
              <a:rPr lang="en-US" i="1" dirty="0" smtClean="0"/>
              <a:t>Introduction to Computation and Programming Using Python, MIT Press, John </a:t>
            </a:r>
            <a:r>
              <a:rPr lang="en-US" i="1" dirty="0" err="1" smtClean="0"/>
              <a:t>Guttag</a:t>
            </a:r>
            <a:r>
              <a:rPr lang="en-US" i="1" dirty="0" smtClean="0"/>
              <a:t>.  (recommended)</a:t>
            </a:r>
          </a:p>
          <a:p>
            <a:r>
              <a:rPr lang="en-US" dirty="0" smtClean="0"/>
              <a:t>Tutorial: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 Official Python Tutorial, by  Guido van Rossum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Most learning materials are hand-outs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298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Lectures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00FF"/>
                </a:solidFill>
              </a:rPr>
              <a:t>Every Monday and Thursday </a:t>
            </a:r>
            <a:r>
              <a:rPr lang="en-US" dirty="0" smtClean="0"/>
              <a:t>(sometimes Wed as well). Not just slides. Integrative Demos almost every lecture.</a:t>
            </a:r>
          </a:p>
          <a:p>
            <a:pPr lvl="1"/>
            <a:r>
              <a:rPr lang="en-US" dirty="0" smtClean="0"/>
              <a:t>Slides and codes posted after class.</a:t>
            </a:r>
          </a:p>
          <a:p>
            <a:pPr lvl="1"/>
            <a:r>
              <a:rPr lang="en-US" dirty="0" smtClean="0"/>
              <a:t>Class roaster will be called every class.</a:t>
            </a:r>
          </a:p>
          <a:p>
            <a:pPr lvl="1"/>
            <a:r>
              <a:rPr lang="en-US" dirty="0" smtClean="0"/>
              <a:t>Quiz is often conducted in class and will be graded.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Lab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Every Wed</a:t>
            </a:r>
            <a:r>
              <a:rPr lang="en-US" dirty="0" smtClean="0"/>
              <a:t>),  guided program exercises and students will be asked to write solutions on white board.  Solutions will be discussed in class. </a:t>
            </a:r>
          </a:p>
          <a:p>
            <a:r>
              <a:rPr lang="en-US" dirty="0" smtClean="0"/>
              <a:t>Missing three classes will result in 0% attendance.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1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goal</a:t>
            </a:r>
            <a:r>
              <a:rPr lang="en-US" dirty="0" smtClean="0"/>
              <a:t>: acquire the skill to make the computer do what you want them to do. </a:t>
            </a:r>
          </a:p>
          <a:p>
            <a:r>
              <a:rPr lang="en-US" dirty="0" smtClean="0"/>
              <a:t>Write short and medium sized programs for a variety of </a:t>
            </a:r>
            <a:r>
              <a:rPr lang="en-US" dirty="0" smtClean="0"/>
              <a:t>applications.</a:t>
            </a:r>
            <a:endParaRPr lang="en-US" dirty="0" smtClean="0"/>
          </a:p>
          <a:p>
            <a:r>
              <a:rPr lang="en-US" dirty="0" smtClean="0"/>
              <a:t>Mostly importantly: how to map a problem to </a:t>
            </a:r>
            <a:r>
              <a:rPr lang="en-US" dirty="0" smtClean="0">
                <a:solidFill>
                  <a:srgbClr val="C0504D"/>
                </a:solidFill>
              </a:rPr>
              <a:t>a computational framework</a:t>
            </a:r>
          </a:p>
          <a:p>
            <a:r>
              <a:rPr lang="en-US" dirty="0" smtClean="0"/>
              <a:t>Prepare students for advanced courses in computer science, math, physics, and other technical courses. </a:t>
            </a:r>
          </a:p>
          <a:p>
            <a:r>
              <a:rPr lang="en-US" dirty="0" smtClean="0"/>
              <a:t>Having a lot of fun!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6847</TotalTime>
  <Words>2159</Words>
  <Application>Microsoft Macintosh PowerPoint</Application>
  <PresentationFormat>On-screen Show (4:3)</PresentationFormat>
  <Paragraphs>297</Paragraphs>
  <Slides>48</Slides>
  <Notes>7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CSC 280 Introduction to Computer Science: Programming with Python  Lecture 1 : Course Overview</vt:lpstr>
      <vt:lpstr>First week’s task</vt:lpstr>
      <vt:lpstr>About Your Professor</vt:lpstr>
      <vt:lpstr>Project Gallery</vt:lpstr>
      <vt:lpstr>Logistics</vt:lpstr>
      <vt:lpstr>Logistics</vt:lpstr>
      <vt:lpstr>Textbooks</vt:lpstr>
      <vt:lpstr>Class Structure</vt:lpstr>
      <vt:lpstr>Course Objectives</vt:lpstr>
      <vt:lpstr>Learning Outcomes</vt:lpstr>
      <vt:lpstr>Course Outline (tentative)</vt:lpstr>
      <vt:lpstr>Grading</vt:lpstr>
      <vt:lpstr>Communications</vt:lpstr>
      <vt:lpstr>What is computer science?</vt:lpstr>
      <vt:lpstr>Computer Science Applications: AI</vt:lpstr>
      <vt:lpstr>Computer Vision Applications</vt:lpstr>
      <vt:lpstr>Optical character recognition (OCR)</vt:lpstr>
      <vt:lpstr>Face Detection</vt:lpstr>
      <vt:lpstr>Gesture Recognition</vt:lpstr>
      <vt:lpstr>Mobile Eye for driving safety </vt:lpstr>
      <vt:lpstr>Computer Science Applications: Architecture and Engineering</vt:lpstr>
      <vt:lpstr>Computer Science Applications: Cybersecurity</vt:lpstr>
      <vt:lpstr>Computer Science Applications: Computational Science</vt:lpstr>
      <vt:lpstr>Logical vs. Physical Perspective</vt:lpstr>
      <vt:lpstr>Procedural Abstraction</vt:lpstr>
      <vt:lpstr>What is computation?</vt:lpstr>
      <vt:lpstr>Declarative Knowledge</vt:lpstr>
      <vt:lpstr>Imperative Knowledge</vt:lpstr>
      <vt:lpstr>Square Root</vt:lpstr>
      <vt:lpstr>Square Root</vt:lpstr>
      <vt:lpstr>Square Root</vt:lpstr>
      <vt:lpstr>Square Root</vt:lpstr>
      <vt:lpstr>Square Root Algorithm</vt:lpstr>
      <vt:lpstr>What is algorithm</vt:lpstr>
      <vt:lpstr>Initial computer: fixed program computers</vt:lpstr>
      <vt:lpstr>Stored Program Computer</vt:lpstr>
      <vt:lpstr>Stored Program Computer</vt:lpstr>
      <vt:lpstr>What is programming language?</vt:lpstr>
      <vt:lpstr>Alan Turing’s insight</vt:lpstr>
      <vt:lpstr>What is different between programming languages?</vt:lpstr>
      <vt:lpstr>Amazing thing about programming</vt:lpstr>
      <vt:lpstr>Syntax, Static Semantics, Semantics</vt:lpstr>
      <vt:lpstr>What might happen if the program doesn’t do what we want it to do?</vt:lpstr>
      <vt:lpstr>Some programming provides strict static semantics</vt:lpstr>
      <vt:lpstr>Why Python </vt:lpstr>
      <vt:lpstr>Next lecture</vt:lpstr>
      <vt:lpstr>Take-home work</vt:lpstr>
      <vt:lpstr>PowerPoint Presentation</vt:lpstr>
    </vt:vector>
  </TitlesOfParts>
  <Company>American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280 Introduction to Computer Science </dc:title>
  <dc:creator>Bei Xiao</dc:creator>
  <cp:lastModifiedBy>Bei Xiao</cp:lastModifiedBy>
  <cp:revision>546</cp:revision>
  <dcterms:created xsi:type="dcterms:W3CDTF">2014-09-02T22:20:31Z</dcterms:created>
  <dcterms:modified xsi:type="dcterms:W3CDTF">2015-08-31T19:40:24Z</dcterms:modified>
</cp:coreProperties>
</file>