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1" r:id="rId1"/>
  </p:sldMasterIdLst>
  <p:notesMasterIdLst>
    <p:notesMasterId r:id="rId31"/>
  </p:notesMasterIdLst>
  <p:sldIdLst>
    <p:sldId id="256" r:id="rId2"/>
    <p:sldId id="295" r:id="rId3"/>
    <p:sldId id="328" r:id="rId4"/>
    <p:sldId id="332" r:id="rId5"/>
    <p:sldId id="333" r:id="rId6"/>
    <p:sldId id="334" r:id="rId7"/>
    <p:sldId id="330" r:id="rId8"/>
    <p:sldId id="327" r:id="rId9"/>
    <p:sldId id="336" r:id="rId10"/>
    <p:sldId id="342" r:id="rId11"/>
    <p:sldId id="352" r:id="rId12"/>
    <p:sldId id="341" r:id="rId13"/>
    <p:sldId id="343" r:id="rId14"/>
    <p:sldId id="349" r:id="rId15"/>
    <p:sldId id="346" r:id="rId16"/>
    <p:sldId id="347" r:id="rId17"/>
    <p:sldId id="348" r:id="rId18"/>
    <p:sldId id="350" r:id="rId19"/>
    <p:sldId id="351" r:id="rId20"/>
    <p:sldId id="354" r:id="rId21"/>
    <p:sldId id="331" r:id="rId22"/>
    <p:sldId id="335" r:id="rId23"/>
    <p:sldId id="353" r:id="rId24"/>
    <p:sldId id="337" r:id="rId25"/>
    <p:sldId id="339" r:id="rId26"/>
    <p:sldId id="338" r:id="rId27"/>
    <p:sldId id="340" r:id="rId28"/>
    <p:sldId id="326" r:id="rId29"/>
    <p:sldId id="35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i Xiao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D6D5"/>
    <a:srgbClr val="CDBD4E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3AE4-4F23-844F-9193-8582A38983B9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CA025-7400-354D-855B-F26A041A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1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89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89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9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89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A025-7400-354D-855B-F26A041AF6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8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0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5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5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1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3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6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2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8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1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37C9-9791-3E4E-94B1-95D3D94B2F53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D41A-64DF-CA41-A86D-853D5FCB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5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Bell MT"/>
          <a:ea typeface="+mn-ea"/>
          <a:cs typeface="Bell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Bell MT"/>
          <a:ea typeface="+mn-ea"/>
          <a:cs typeface="Bell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Bell MT"/>
          <a:ea typeface="+mn-ea"/>
          <a:cs typeface="Bell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ell MT"/>
          <a:ea typeface="+mn-ea"/>
          <a:cs typeface="Bell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Bell MT"/>
          <a:ea typeface="+mn-ea"/>
          <a:cs typeface="Bell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pythonthehardway.org/book/ex4.html" TargetMode="External"/><Relationship Id="rId4" Type="http://schemas.openxmlformats.org/officeDocument/2006/relationships/hyperlink" Target="http://www.tutorialspoint.com/python/python_basic_operators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utorialspoint.com/python/python_basic_operators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2095133"/>
            <a:ext cx="8099612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Bell MT"/>
                <a:cs typeface="Bell MT"/>
              </a:rPr>
              <a:t>CSC 280 Introduction to Computer Science: Programming with Python</a:t>
            </a:r>
            <a:br>
              <a:rPr lang="en-US" sz="4000" dirty="0" smtClean="0">
                <a:latin typeface="Bell MT"/>
                <a:cs typeface="Bell MT"/>
              </a:rPr>
            </a:br>
            <a:r>
              <a:rPr lang="en-US" sz="4000" dirty="0" smtClean="0">
                <a:latin typeface="Bell MT"/>
                <a:cs typeface="Bell MT"/>
              </a:rPr>
              <a:t/>
            </a:r>
            <a:br>
              <a:rPr lang="en-US" sz="4000" dirty="0" smtClean="0">
                <a:latin typeface="Bell MT"/>
                <a:cs typeface="Bell MT"/>
              </a:rPr>
            </a:br>
            <a:r>
              <a:rPr lang="en-US" dirty="0" smtClean="0">
                <a:latin typeface="Bell MT"/>
                <a:cs typeface="Bell MT"/>
              </a:rPr>
              <a:t>Lecture </a:t>
            </a:r>
            <a:r>
              <a:rPr lang="en-US" dirty="0" smtClean="0">
                <a:latin typeface="Bell MT"/>
                <a:cs typeface="Bell MT"/>
              </a:rPr>
              <a:t>3 </a:t>
            </a:r>
            <a:r>
              <a:rPr lang="en-US" dirty="0" smtClean="0">
                <a:latin typeface="Bell MT"/>
                <a:cs typeface="Bell MT"/>
              </a:rPr>
              <a:t>: </a:t>
            </a:r>
            <a:r>
              <a:rPr lang="en-US" dirty="0" smtClean="0">
                <a:latin typeface="Bell MT"/>
                <a:cs typeface="Bell MT"/>
              </a:rPr>
              <a:t>Variables and Assignment</a:t>
            </a:r>
            <a:br>
              <a:rPr lang="en-US" dirty="0" smtClean="0">
                <a:latin typeface="Bell MT"/>
                <a:cs typeface="Bell MT"/>
              </a:rPr>
            </a:br>
            <a:r>
              <a:rPr lang="en-US" dirty="0">
                <a:latin typeface="Bell MT"/>
                <a:cs typeface="Bell MT"/>
              </a:rPr>
              <a:t/>
            </a:r>
            <a:br>
              <a:rPr lang="en-US" dirty="0">
                <a:latin typeface="Bell MT"/>
                <a:cs typeface="Bell MT"/>
              </a:rPr>
            </a:br>
            <a:r>
              <a:rPr lang="en-US" dirty="0" smtClean="0">
                <a:latin typeface="Bell MT"/>
                <a:cs typeface="Bell MT"/>
              </a:rPr>
              <a:t>September </a:t>
            </a:r>
            <a:r>
              <a:rPr lang="en-US" dirty="0">
                <a:latin typeface="Bell MT"/>
                <a:cs typeface="Bell MT"/>
              </a:rPr>
              <a:t>3</a:t>
            </a:r>
            <a:r>
              <a:rPr lang="en-US" dirty="0" smtClean="0">
                <a:latin typeface="Bell MT"/>
                <a:cs typeface="Bell MT"/>
              </a:rPr>
              <a:t>, </a:t>
            </a:r>
            <a:r>
              <a:rPr lang="en-US" dirty="0" smtClean="0">
                <a:latin typeface="Bell MT"/>
                <a:cs typeface="Bell MT"/>
              </a:rPr>
              <a:t>2015</a:t>
            </a:r>
            <a:endParaRPr lang="en-US" dirty="0">
              <a:latin typeface="Bell MT"/>
              <a:cs typeface="Bell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08857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ll MT"/>
                <a:cs typeface="Bell MT"/>
              </a:rPr>
              <a:t>Prof. Bei Xiao</a:t>
            </a:r>
          </a:p>
          <a:p>
            <a:r>
              <a:rPr lang="en-US" dirty="0" smtClean="0">
                <a:latin typeface="Bell MT"/>
                <a:cs typeface="Bell MT"/>
              </a:rPr>
              <a:t>Fall, 2015 </a:t>
            </a:r>
          </a:p>
          <a:p>
            <a:r>
              <a:rPr lang="en-US" dirty="0" smtClean="0">
                <a:latin typeface="Bell MT"/>
                <a:cs typeface="Bell MT"/>
              </a:rPr>
              <a:t>American University</a:t>
            </a:r>
          </a:p>
        </p:txBody>
      </p:sp>
    </p:spTree>
    <p:extLst>
      <p:ext uri="{BB962C8B-B14F-4D97-AF65-F5344CB8AC3E}">
        <p14:creationId xmlns:p14="http://schemas.microsoft.com/office/powerpoint/2010/main" val="215295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Execute the statement: x = x+2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Draw variable x on piece of paper,  x = 5. Use a box to represent the variable.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5-09-03 at 4.47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0" y="2644590"/>
            <a:ext cx="1701252" cy="7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9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Execute the statement: x = x+2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Draw variable x on piece of paper,  x = 5. Use a box to represent the variable.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endParaRPr lang="en-US" dirty="0" smtClean="0"/>
          </a:p>
          <a:p>
            <a:r>
              <a:rPr lang="en-US" dirty="0" smtClean="0"/>
              <a:t>Step 1: evaluate the expression x+2</a:t>
            </a:r>
          </a:p>
          <a:p>
            <a:pPr lvl="1"/>
            <a:r>
              <a:rPr lang="en-US" dirty="0" smtClean="0"/>
              <a:t>For x, use the value in variable x</a:t>
            </a:r>
          </a:p>
          <a:p>
            <a:pPr lvl="1"/>
            <a:r>
              <a:rPr lang="en-US" dirty="0" smtClean="0"/>
              <a:t>Write the expression somewhere on your paper</a:t>
            </a:r>
          </a:p>
          <a:p>
            <a:r>
              <a:rPr lang="en-US" dirty="0" smtClean="0"/>
              <a:t> Step 2: Store the value of the expression on x.</a:t>
            </a:r>
          </a:p>
          <a:p>
            <a:pPr lvl="1"/>
            <a:r>
              <a:rPr lang="en-US" dirty="0" smtClean="0"/>
              <a:t>Cross off the old value in the box</a:t>
            </a:r>
          </a:p>
          <a:p>
            <a:pPr lvl="1"/>
            <a:r>
              <a:rPr lang="en-US" dirty="0" smtClean="0"/>
              <a:t>Write the new value in the box</a:t>
            </a:r>
          </a:p>
          <a:p>
            <a:r>
              <a:rPr lang="en-US" dirty="0" smtClean="0"/>
              <a:t>Check to see whether you did the same thing as your neighbor. </a:t>
            </a:r>
          </a:p>
        </p:txBody>
      </p:sp>
      <p:pic>
        <p:nvPicPr>
          <p:cNvPr id="4" name="Picture 3" descr="Screen Shot 2015-09-03 at 4.47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30" y="2001371"/>
            <a:ext cx="1701252" cy="7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19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Draw variable x on piece of paper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endParaRPr lang="en-US" dirty="0" smtClean="0"/>
          </a:p>
          <a:p>
            <a:r>
              <a:rPr lang="en-US" dirty="0" smtClean="0"/>
              <a:t>Step 1: evaluate the expression x+2</a:t>
            </a:r>
          </a:p>
          <a:p>
            <a:pPr lvl="1"/>
            <a:r>
              <a:rPr lang="en-US" dirty="0" smtClean="0"/>
              <a:t>For x, use the value in variable x</a:t>
            </a:r>
          </a:p>
          <a:p>
            <a:pPr lvl="1"/>
            <a:r>
              <a:rPr lang="en-US" dirty="0" smtClean="0"/>
              <a:t>Write the expression somewhere on your paper</a:t>
            </a:r>
          </a:p>
          <a:p>
            <a:r>
              <a:rPr lang="en-US" dirty="0" smtClean="0"/>
              <a:t> Step 2: Store the value of the expression on x.</a:t>
            </a:r>
          </a:p>
          <a:p>
            <a:pPr lvl="1"/>
            <a:r>
              <a:rPr lang="en-US" dirty="0" smtClean="0"/>
              <a:t>Cross off the old value in the box</a:t>
            </a:r>
          </a:p>
          <a:p>
            <a:pPr lvl="1"/>
            <a:r>
              <a:rPr lang="en-US" dirty="0" smtClean="0"/>
              <a:t>Write the new value in the box</a:t>
            </a:r>
          </a:p>
          <a:p>
            <a:r>
              <a:rPr lang="en-US" dirty="0" smtClean="0"/>
              <a:t>Check to see whether you did the same thing as your neighbor. </a:t>
            </a:r>
          </a:p>
        </p:txBody>
      </p:sp>
      <p:pic>
        <p:nvPicPr>
          <p:cNvPr id="5" name="Picture 4" descr="Screen Shot 2015-09-03 at 4.16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14499"/>
            <a:ext cx="2448859" cy="91180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Execute the statement: x = x+2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290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Execute the statement: x = 3*x +1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have this: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endParaRPr lang="en-US" dirty="0" smtClean="0"/>
          </a:p>
          <a:p>
            <a:r>
              <a:rPr lang="en-US" dirty="0" smtClean="0"/>
              <a:t>Execute this command: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Step 1: Evaluate the expression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Step 2: Store its value in x</a:t>
            </a:r>
          </a:p>
          <a:p>
            <a:r>
              <a:rPr lang="en-US" dirty="0" smtClean="0"/>
              <a:t>Check to see whether you did the same thing as your neighbor, discuss it if you did something else. </a:t>
            </a:r>
          </a:p>
        </p:txBody>
      </p:sp>
    </p:spTree>
    <p:extLst>
      <p:ext uri="{BB962C8B-B14F-4D97-AF65-F5344CB8AC3E}">
        <p14:creationId xmlns:p14="http://schemas.microsoft.com/office/powerpoint/2010/main" val="93305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Execute the statement: x = 3.*x +1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6837"/>
            <a:ext cx="885159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have this: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endParaRPr lang="en-US" dirty="0" smtClean="0"/>
          </a:p>
          <a:p>
            <a:r>
              <a:rPr lang="en-US" dirty="0" smtClean="0"/>
              <a:t>Execute this command: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Step 1: Evaluate the expression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Step 2: Store its value in x</a:t>
            </a:r>
          </a:p>
          <a:p>
            <a:r>
              <a:rPr lang="en-US" dirty="0" smtClean="0"/>
              <a:t>Check to see whether you did the same thing as your neighbor, discuss it if you did something else. </a:t>
            </a:r>
          </a:p>
        </p:txBody>
      </p:sp>
      <p:pic>
        <p:nvPicPr>
          <p:cNvPr id="4" name="Picture 3" descr="Screen Shot 2015-09-03 at 4.21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5" y="1896034"/>
            <a:ext cx="22987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2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Exercise: Understanding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another variable, </a:t>
            </a:r>
            <a:r>
              <a:rPr lang="en-US" dirty="0" err="1" smtClean="0"/>
              <a:t>interestRate</a:t>
            </a:r>
            <a:r>
              <a:rPr lang="en-US" dirty="0" smtClean="0"/>
              <a:t>, to get this: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Execute this assignment: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interstRate</a:t>
            </a:r>
            <a:r>
              <a:rPr lang="en-US" sz="2800" dirty="0" smtClean="0"/>
              <a:t> = 4</a:t>
            </a:r>
          </a:p>
          <a:p>
            <a:pPr marL="400050" lvl="1" indent="0">
              <a:buNone/>
            </a:pPr>
            <a:r>
              <a:rPr lang="en-US" dirty="0" err="1" smtClean="0"/>
              <a:t>interestRate</a:t>
            </a:r>
            <a:r>
              <a:rPr lang="en-US" dirty="0" smtClean="0"/>
              <a:t> = x/</a:t>
            </a:r>
            <a:r>
              <a:rPr lang="en-US" dirty="0" err="1" smtClean="0"/>
              <a:t>intrestRate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Can you draw the box for </a:t>
            </a:r>
            <a:r>
              <a:rPr lang="en-US" dirty="0" err="1" smtClean="0"/>
              <a:t>interestRate</a:t>
            </a:r>
            <a:r>
              <a:rPr lang="en-US" dirty="0" smtClean="0"/>
              <a:t>? What do you get?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</p:txBody>
      </p:sp>
      <p:pic>
        <p:nvPicPr>
          <p:cNvPr id="4" name="Picture 3" descr="Screen Shot 2015-09-03 at 4.21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5" y="1896034"/>
            <a:ext cx="22987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59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Exercise: Understanding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another variable, </a:t>
            </a:r>
            <a:r>
              <a:rPr lang="en-US" dirty="0" err="1" smtClean="0"/>
              <a:t>interestRate</a:t>
            </a:r>
            <a:r>
              <a:rPr lang="en-US" dirty="0" smtClean="0"/>
              <a:t>, to get this: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Execute this assignment: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interstRate</a:t>
            </a:r>
            <a:r>
              <a:rPr lang="en-US" sz="2800" dirty="0" smtClean="0"/>
              <a:t> = 4</a:t>
            </a:r>
          </a:p>
          <a:p>
            <a:pPr marL="400050" lvl="1" indent="0">
              <a:buNone/>
            </a:pPr>
            <a:r>
              <a:rPr lang="en-US" dirty="0" err="1" smtClean="0"/>
              <a:t>interestRate</a:t>
            </a:r>
            <a:r>
              <a:rPr lang="en-US" dirty="0" smtClean="0"/>
              <a:t> = x/</a:t>
            </a:r>
            <a:r>
              <a:rPr lang="en-US" dirty="0" err="1" smtClean="0"/>
              <a:t>intrestRate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Can you draw the box for </a:t>
            </a:r>
            <a:r>
              <a:rPr lang="en-US" dirty="0" err="1" smtClean="0"/>
              <a:t>interestRate</a:t>
            </a:r>
            <a:r>
              <a:rPr lang="en-US" dirty="0" smtClean="0"/>
              <a:t>? What do you get?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</p:txBody>
      </p:sp>
      <p:pic>
        <p:nvPicPr>
          <p:cNvPr id="4" name="Picture 3" descr="Screen Shot 2015-09-03 at 4.21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5" y="1896034"/>
            <a:ext cx="22987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70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Exercise: Understanding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another variable, </a:t>
            </a:r>
            <a:r>
              <a:rPr lang="en-US" dirty="0" err="1" smtClean="0"/>
              <a:t>interestRate</a:t>
            </a:r>
            <a:r>
              <a:rPr lang="en-US" dirty="0" smtClean="0"/>
              <a:t>, to get this: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Execute this assignment: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interstRate</a:t>
            </a:r>
            <a:r>
              <a:rPr lang="en-US" sz="2800" dirty="0" smtClean="0"/>
              <a:t> = 4</a:t>
            </a:r>
          </a:p>
          <a:p>
            <a:pPr marL="400050" lvl="1" indent="0">
              <a:buNone/>
            </a:pPr>
            <a:r>
              <a:rPr lang="en-US" dirty="0" err="1" smtClean="0"/>
              <a:t>interestRate</a:t>
            </a:r>
            <a:r>
              <a:rPr lang="en-US" dirty="0" smtClean="0"/>
              <a:t> = x/</a:t>
            </a:r>
            <a:r>
              <a:rPr lang="en-US" dirty="0" err="1" smtClean="0"/>
              <a:t>intrestRate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Can you draw the box for </a:t>
            </a:r>
            <a:r>
              <a:rPr lang="en-US" dirty="0" err="1" smtClean="0"/>
              <a:t>interestRate</a:t>
            </a:r>
            <a:r>
              <a:rPr lang="en-US" dirty="0" smtClean="0"/>
              <a:t>? What do you get?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</p:txBody>
      </p:sp>
      <p:pic>
        <p:nvPicPr>
          <p:cNvPr id="4" name="Picture 3" descr="Screen Shot 2015-09-03 at 4.21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5" y="1925916"/>
            <a:ext cx="2298700" cy="901700"/>
          </a:xfrm>
          <a:prstGeom prst="rect">
            <a:avLst/>
          </a:prstGeom>
        </p:spPr>
      </p:pic>
      <p:pic>
        <p:nvPicPr>
          <p:cNvPr id="5" name="Picture 4" descr="Screen Shot 2015-09-03 at 4.40.5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636" y="1949077"/>
            <a:ext cx="4254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42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Exercise: Understanding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now have this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Execute this assignment:</a:t>
            </a:r>
          </a:p>
          <a:p>
            <a:pPr marL="400050" lvl="1" indent="0">
              <a:buNone/>
            </a:pPr>
            <a:r>
              <a:rPr lang="en-US" dirty="0" err="1" smtClean="0"/>
              <a:t>intrestRate</a:t>
            </a:r>
            <a:r>
              <a:rPr lang="en-US" dirty="0" smtClean="0"/>
              <a:t> = </a:t>
            </a:r>
            <a:r>
              <a:rPr lang="en-US" dirty="0" err="1" smtClean="0"/>
              <a:t>x+interestRate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Can you draw the box for </a:t>
            </a:r>
            <a:r>
              <a:rPr lang="en-US" dirty="0" err="1" smtClean="0"/>
              <a:t>interestRate</a:t>
            </a:r>
            <a:r>
              <a:rPr lang="en-US" dirty="0" smtClean="0"/>
              <a:t>? What do you get?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</p:txBody>
      </p:sp>
      <p:pic>
        <p:nvPicPr>
          <p:cNvPr id="4" name="Picture 3" descr="Screen Shot 2015-09-03 at 4.21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5" y="1925916"/>
            <a:ext cx="2298700" cy="901700"/>
          </a:xfrm>
          <a:prstGeom prst="rect">
            <a:avLst/>
          </a:prstGeom>
        </p:spPr>
      </p:pic>
      <p:pic>
        <p:nvPicPr>
          <p:cNvPr id="5" name="Picture 4" descr="Screen Shot 2015-09-03 at 4.40.5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16" y="1949077"/>
            <a:ext cx="4254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2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Exercise: Understanding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You now have this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Execute this assignment:</a:t>
            </a:r>
          </a:p>
          <a:p>
            <a:pPr marL="400050" lvl="1" indent="0">
              <a:buNone/>
            </a:pPr>
            <a:r>
              <a:rPr lang="en-US" dirty="0" err="1" smtClean="0"/>
              <a:t>intrestRate</a:t>
            </a:r>
            <a:r>
              <a:rPr lang="en-US" dirty="0" smtClean="0"/>
              <a:t> = </a:t>
            </a:r>
            <a:r>
              <a:rPr lang="en-US" dirty="0" err="1" smtClean="0"/>
              <a:t>x+interestRate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Can you draw the box for </a:t>
            </a:r>
            <a:r>
              <a:rPr lang="en-US" dirty="0" err="1" smtClean="0"/>
              <a:t>interestRate</a:t>
            </a:r>
            <a:r>
              <a:rPr lang="en-US" dirty="0" smtClean="0"/>
              <a:t>? What do you get? 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</p:txBody>
      </p:sp>
      <p:pic>
        <p:nvPicPr>
          <p:cNvPr id="7" name="Picture 6" descr="Screen Shot 2015-09-03 at 4.44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17"/>
            <a:ext cx="9144000" cy="969983"/>
          </a:xfrm>
          <a:prstGeom prst="rect">
            <a:avLst/>
          </a:prstGeom>
        </p:spPr>
      </p:pic>
      <p:pic>
        <p:nvPicPr>
          <p:cNvPr id="9" name="Picture 8" descr="Screen Shot 2015-09-03 at 4.45.1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117204"/>
            <a:ext cx="8068675" cy="191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9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review</a:t>
            </a:r>
          </a:p>
          <a:p>
            <a:r>
              <a:rPr lang="en-US" dirty="0"/>
              <a:t>Operator </a:t>
            </a:r>
            <a:r>
              <a:rPr lang="en-US" dirty="0" smtClean="0"/>
              <a:t>Precedence</a:t>
            </a:r>
            <a:endParaRPr lang="en-US" dirty="0" smtClean="0"/>
          </a:p>
          <a:p>
            <a:r>
              <a:rPr lang="en-US" dirty="0" smtClean="0"/>
              <a:t>Variable </a:t>
            </a:r>
          </a:p>
          <a:p>
            <a:r>
              <a:rPr lang="en-US" dirty="0" smtClean="0"/>
              <a:t>Assignment </a:t>
            </a:r>
            <a:endParaRPr lang="en-US" dirty="0"/>
          </a:p>
          <a:p>
            <a:r>
              <a:rPr lang="en-US" dirty="0" smtClean="0"/>
              <a:t>Dynamic Typing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1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following statement:</a:t>
            </a:r>
          </a:p>
          <a:p>
            <a:r>
              <a:rPr lang="en-US" dirty="0" smtClean="0"/>
              <a:t>X = 5</a:t>
            </a:r>
          </a:p>
          <a:p>
            <a:r>
              <a:rPr lang="en-US" dirty="0" smtClean="0"/>
              <a:t>X +1</a:t>
            </a:r>
          </a:p>
          <a:p>
            <a:r>
              <a:rPr lang="en-US" dirty="0"/>
              <a:t>p</a:t>
            </a:r>
            <a:r>
              <a:rPr lang="en-US" dirty="0" smtClean="0"/>
              <a:t>rint X</a:t>
            </a:r>
          </a:p>
          <a:p>
            <a:r>
              <a:rPr lang="en-US" dirty="0" smtClean="0"/>
              <a:t>print X+1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the result?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1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is a way to name an object</a:t>
            </a:r>
          </a:p>
          <a:p>
            <a:r>
              <a:rPr lang="en-US" dirty="0" smtClean="0"/>
              <a:t>Assignment is to bind a name to an object</a:t>
            </a:r>
            <a:endParaRPr lang="en-US" dirty="0" smtClean="0"/>
          </a:p>
          <a:p>
            <a:r>
              <a:rPr lang="en-US" dirty="0" smtClean="0"/>
              <a:t>Assignment statement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height = 5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 weight = 3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rint height* weight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253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can be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Assignment statement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myString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“</a:t>
            </a:r>
            <a:r>
              <a:rPr lang="en-US" dirty="0" err="1" smtClean="0">
                <a:solidFill>
                  <a:srgbClr val="FF0000"/>
                </a:solidFill>
              </a:rPr>
              <a:t>bei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lvl="1"/>
            <a:r>
              <a:rPr lang="en-US" dirty="0" err="1" smtClean="0"/>
              <a:t>myString</a:t>
            </a:r>
            <a:r>
              <a:rPr lang="en-US" dirty="0" smtClean="0"/>
              <a:t> = </a:t>
            </a:r>
            <a:r>
              <a:rPr lang="en-US" dirty="0" err="1" smtClean="0"/>
              <a:t>myString</a:t>
            </a:r>
            <a:r>
              <a:rPr lang="en-US" dirty="0" smtClean="0"/>
              <a:t> + “</a:t>
            </a:r>
            <a:r>
              <a:rPr lang="en-US" dirty="0" err="1" smtClean="0"/>
              <a:t>xiao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myString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myString</a:t>
            </a:r>
            <a:r>
              <a:rPr lang="en-US" dirty="0" smtClean="0"/>
              <a:t> = '</a:t>
            </a:r>
            <a:r>
              <a:rPr lang="en-US" dirty="0" err="1" smtClean="0"/>
              <a:t>bei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myString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'</a:t>
            </a:r>
            <a:r>
              <a:rPr lang="en-US" dirty="0" err="1" smtClean="0"/>
              <a:t>bei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myString</a:t>
            </a:r>
            <a:r>
              <a:rPr lang="en-US" dirty="0" smtClean="0"/>
              <a:t> = </a:t>
            </a:r>
            <a:r>
              <a:rPr lang="en-US" dirty="0" err="1" smtClean="0"/>
              <a:t>myString</a:t>
            </a:r>
            <a:r>
              <a:rPr lang="en-US" dirty="0" smtClean="0"/>
              <a:t> + '</a:t>
            </a:r>
            <a:r>
              <a:rPr lang="en-US" dirty="0" err="1" smtClean="0"/>
              <a:t>xiao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mySTring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1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Python is a dynamically typed language</a:t>
            </a:r>
          </a:p>
          <a:p>
            <a:r>
              <a:rPr lang="en-US" dirty="0" smtClean="0"/>
              <a:t>Variables can hold values of any type</a:t>
            </a:r>
          </a:p>
          <a:p>
            <a:r>
              <a:rPr lang="en-US" dirty="0" smtClean="0"/>
              <a:t>Variables can hold different types at different times. </a:t>
            </a:r>
          </a:p>
          <a:p>
            <a:r>
              <a:rPr lang="en-US" dirty="0" smtClean="0"/>
              <a:t>Use types(x) to find out the type of the value in x. </a:t>
            </a:r>
          </a:p>
          <a:p>
            <a:r>
              <a:rPr lang="en-US" dirty="0" smtClean="0"/>
              <a:t>Use names of types for comparison and conversion. </a:t>
            </a:r>
          </a:p>
          <a:p>
            <a:r>
              <a:rPr lang="en-US" dirty="0" smtClean="0"/>
              <a:t>The following is acceptable in Python:</a:t>
            </a:r>
          </a:p>
          <a:p>
            <a:r>
              <a:rPr lang="fr-FR" dirty="0"/>
              <a:t>&gt;&gt;&gt; x=</a:t>
            </a:r>
            <a:r>
              <a:rPr lang="fr-FR" dirty="0" smtClean="0"/>
              <a:t>1                        x </a:t>
            </a:r>
            <a:r>
              <a:rPr lang="fr-FR" dirty="0" err="1" smtClean="0"/>
              <a:t>contains</a:t>
            </a:r>
            <a:r>
              <a:rPr lang="fr-FR" dirty="0" smtClean="0"/>
              <a:t> an </a:t>
            </a:r>
            <a:r>
              <a:rPr lang="fr-FR" b="1" dirty="0" err="1" smtClean="0"/>
              <a:t>int</a:t>
            </a:r>
            <a:r>
              <a:rPr lang="fr-FR" dirty="0" smtClean="0"/>
              <a:t> value</a:t>
            </a:r>
            <a:endParaRPr lang="fr-FR" dirty="0"/>
          </a:p>
          <a:p>
            <a:r>
              <a:rPr lang="fr-FR" dirty="0"/>
              <a:t>&gt;&gt;&gt; x = x/</a:t>
            </a:r>
            <a:r>
              <a:rPr lang="fr-FR" dirty="0" smtClean="0"/>
              <a:t>2.0               x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contains</a:t>
            </a:r>
            <a:r>
              <a:rPr lang="fr-FR" dirty="0" smtClean="0"/>
              <a:t> a </a:t>
            </a:r>
            <a:r>
              <a:rPr lang="fr-FR" b="1" dirty="0" err="1" smtClean="0"/>
              <a:t>float</a:t>
            </a:r>
            <a:r>
              <a:rPr lang="fr-FR" b="1" dirty="0" smtClean="0"/>
              <a:t> </a:t>
            </a:r>
            <a:r>
              <a:rPr lang="fr-FR" dirty="0" smtClean="0"/>
              <a:t>value.</a:t>
            </a:r>
          </a:p>
          <a:p>
            <a:r>
              <a:rPr lang="fr-FR" dirty="0" smtClean="0"/>
              <a:t>Alternative,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statically</a:t>
            </a:r>
            <a:r>
              <a:rPr lang="fr-FR" dirty="0" smtClean="0"/>
              <a:t> </a:t>
            </a:r>
            <a:r>
              <a:rPr lang="fr-FR" dirty="0" err="1" smtClean="0"/>
              <a:t>typed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Java)</a:t>
            </a:r>
          </a:p>
          <a:p>
            <a:r>
              <a:rPr lang="fr-FR" dirty="0" err="1" smtClean="0"/>
              <a:t>Each</a:t>
            </a:r>
            <a:r>
              <a:rPr lang="fr-FR" dirty="0" smtClean="0"/>
              <a:t> variable </a:t>
            </a:r>
            <a:r>
              <a:rPr lang="fr-FR" dirty="0" err="1" smtClean="0"/>
              <a:t>restricted</a:t>
            </a:r>
            <a:r>
              <a:rPr lang="fr-FR" dirty="0" smtClean="0"/>
              <a:t> to values of </a:t>
            </a:r>
            <a:r>
              <a:rPr lang="fr-FR" dirty="0" err="1" smtClean="0"/>
              <a:t>just</a:t>
            </a:r>
            <a:r>
              <a:rPr lang="fr-FR" dirty="0" smtClean="0"/>
              <a:t> one type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765177" y="4586940"/>
            <a:ext cx="388470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765177" y="5082987"/>
            <a:ext cx="388470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09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raw_input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raw_input</a:t>
            </a:r>
            <a:r>
              <a:rPr lang="en-US" dirty="0" smtClean="0"/>
              <a:t> expects integrator the user to type in a string.  </a:t>
            </a:r>
          </a:p>
          <a:p>
            <a:pPr marL="0" indent="0">
              <a:buNone/>
            </a:pPr>
            <a:r>
              <a:rPr lang="en-US" dirty="0"/>
              <a:t>&gt;&gt;&gt; y = </a:t>
            </a:r>
            <a:r>
              <a:rPr lang="en-US" dirty="0" err="1"/>
              <a:t>raw_input</a:t>
            </a:r>
            <a:r>
              <a:rPr lang="en-US" dirty="0"/>
              <a:t>('enter a number ?')</a:t>
            </a:r>
          </a:p>
          <a:p>
            <a:pPr marL="0" indent="0">
              <a:buNone/>
            </a:pPr>
            <a:r>
              <a:rPr lang="en-US" dirty="0"/>
              <a:t>enter a number ?</a:t>
            </a:r>
            <a:r>
              <a:rPr lang="en-US" dirty="0" smtClean="0"/>
              <a:t>35.7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type of y?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Raw_input</a:t>
            </a:r>
            <a:r>
              <a:rPr lang="en-US" dirty="0" smtClean="0"/>
              <a:t>() is different from input(), you should AVOID using input()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1: using Python to calculate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the cover price of a book is $24.95, but the bookstores get a 40% discount.</a:t>
            </a:r>
          </a:p>
          <a:p>
            <a:pPr marL="0" indent="0">
              <a:buNone/>
            </a:pPr>
            <a:r>
              <a:rPr lang="en-US" dirty="0" smtClean="0"/>
              <a:t>Shipping costs $3 for the first copy and 75 cent for additional copy.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a program to print the wholesale cost for 60 copies?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04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Create a new file and name it as </a:t>
            </a:r>
            <a:r>
              <a:rPr lang="en-US" dirty="0" err="1" smtClean="0"/>
              <a:t>BMI.py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raw_input</a:t>
            </a:r>
            <a:r>
              <a:rPr lang="en-US" dirty="0" smtClean="0"/>
              <a:t>() to ask the user of their height and weight, save these values as variables,  and compute the body BMI and print out the result.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Hint: BMI is a person’s weight in kilograms divided by the square of height in meters. </a:t>
            </a:r>
          </a:p>
          <a:p>
            <a:r>
              <a:rPr lang="en-US" dirty="0" smtClean="0"/>
              <a:t>BMI = weight /(height**2) in meters/kg</a:t>
            </a:r>
          </a:p>
          <a:p>
            <a:r>
              <a:rPr lang="en-US" dirty="0"/>
              <a:t>BMI = weight /(height**2) </a:t>
            </a:r>
            <a:r>
              <a:rPr lang="en-US" dirty="0" smtClean="0"/>
              <a:t>* 703  in </a:t>
            </a:r>
            <a:r>
              <a:rPr lang="en-US" dirty="0" err="1" smtClean="0"/>
              <a:t>lbs</a:t>
            </a:r>
            <a:r>
              <a:rPr lang="en-US" dirty="0" smtClean="0"/>
              <a:t>/inches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1lbs = 0.45kg</a:t>
            </a:r>
          </a:p>
          <a:p>
            <a:r>
              <a:rPr lang="en-US" dirty="0" smtClean="0"/>
              <a:t>1inch = 0.025 meters</a:t>
            </a:r>
          </a:p>
          <a:p>
            <a:endParaRPr lang="en-US" dirty="0"/>
          </a:p>
          <a:p>
            <a:r>
              <a:rPr lang="en-US" dirty="0" smtClean="0"/>
              <a:t>Extra: how about when users actually enters in units of </a:t>
            </a:r>
            <a:r>
              <a:rPr lang="en-US" dirty="0" err="1" smtClean="0"/>
              <a:t>lbs</a:t>
            </a:r>
            <a:r>
              <a:rPr lang="en-US" dirty="0" smtClean="0"/>
              <a:t> and inches?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4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print out 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Enter </a:t>
            </a:r>
            <a:r>
              <a:rPr lang="en-US" dirty="0"/>
              <a:t>your first name: Chuck</a:t>
            </a:r>
          </a:p>
          <a:p>
            <a:r>
              <a:rPr lang="en-US" dirty="0"/>
              <a:t>Enter your last name: Norris</a:t>
            </a:r>
          </a:p>
          <a:p>
            <a:r>
              <a:rPr lang="en-US" dirty="0"/>
              <a:t>Enter your date of birth:</a:t>
            </a:r>
          </a:p>
          <a:p>
            <a:r>
              <a:rPr lang="en-US" dirty="0"/>
              <a:t>Month? March</a:t>
            </a:r>
          </a:p>
          <a:p>
            <a:r>
              <a:rPr lang="tr-TR" dirty="0" err="1"/>
              <a:t>Day</a:t>
            </a:r>
            <a:r>
              <a:rPr lang="tr-TR" dirty="0"/>
              <a:t>? 10</a:t>
            </a:r>
          </a:p>
          <a:p>
            <a:r>
              <a:rPr lang="en-US" dirty="0"/>
              <a:t>Year? 1940</a:t>
            </a:r>
          </a:p>
          <a:p>
            <a:r>
              <a:rPr lang="en-US" dirty="0"/>
              <a:t>Chuck Norris was born on March 10, 1940.</a:t>
            </a:r>
          </a:p>
          <a:p>
            <a:r>
              <a:rPr lang="en-US" dirty="0"/>
              <a:t>Hint: how to print comma? print </a:t>
            </a:r>
            <a:r>
              <a:rPr lang="en-US" dirty="0" err="1"/>
              <a:t>mo</a:t>
            </a:r>
            <a:r>
              <a:rPr lang="en-US" dirty="0"/>
              <a:t>, day</a:t>
            </a:r>
            <a:r>
              <a:rPr lang="en-US" dirty="0" smtClean="0"/>
              <a:t>+ ’</a:t>
            </a:r>
            <a:r>
              <a:rPr lang="en-US" dirty="0"/>
              <a:t>,</a:t>
            </a:r>
            <a:r>
              <a:rPr lang="en-US" dirty="0" smtClean="0"/>
              <a:t>’ </a:t>
            </a:r>
            <a:r>
              <a:rPr lang="en-US" dirty="0"/>
              <a:t>year.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73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Chapter 2</a:t>
            </a:r>
            <a:endParaRPr lang="en-US" dirty="0"/>
          </a:p>
          <a:p>
            <a:r>
              <a:rPr lang="en-US" dirty="0" smtClean="0"/>
              <a:t>Do the following exercise:</a:t>
            </a:r>
          </a:p>
          <a:p>
            <a:r>
              <a:rPr lang="en-US" dirty="0">
                <a:hlinkClick r:id="rId3"/>
              </a:rPr>
              <a:t>http://learnpythonthehardway.org/book/ex4.</a:t>
            </a:r>
            <a:r>
              <a:rPr lang="en-US" dirty="0" smtClean="0">
                <a:hlinkClick r:id="rId3"/>
              </a:rPr>
              <a:t>html</a:t>
            </a:r>
            <a:endParaRPr lang="en-US" dirty="0" smtClean="0"/>
          </a:p>
          <a:p>
            <a:r>
              <a:rPr lang="en-US" dirty="0" smtClean="0"/>
              <a:t>Read about Operators in Python:</a:t>
            </a:r>
          </a:p>
          <a:p>
            <a:r>
              <a:rPr lang="en-US" dirty="0">
                <a:hlinkClick r:id="rId4"/>
              </a:rPr>
              <a:t>http://www.tutorialspoint.com/python/</a:t>
            </a:r>
            <a:r>
              <a:rPr lang="en-US" dirty="0" smtClean="0">
                <a:hlinkClick r:id="rId4"/>
              </a:rPr>
              <a:t>python_basic_operators.htm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494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Monday, No class. Labor day.</a:t>
            </a:r>
            <a:endParaRPr lang="en-US" dirty="0"/>
          </a:p>
          <a:p>
            <a:r>
              <a:rPr lang="en-US" dirty="0" smtClean="0"/>
              <a:t>Wed, First lab sessions. </a:t>
            </a:r>
          </a:p>
          <a:p>
            <a:r>
              <a:rPr lang="en-US" dirty="0" smtClean="0"/>
              <a:t>Notice: missing two lab sessions will get you 0% in attendance.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059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happens if you do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fr-FR" dirty="0" smtClean="0"/>
              <a:t>&gt;</a:t>
            </a:r>
            <a:r>
              <a:rPr lang="fr-FR" dirty="0"/>
              <a:t>&gt;&gt; 'ab' + </a:t>
            </a:r>
            <a:r>
              <a:rPr lang="fr-FR" dirty="0" smtClean="0"/>
              <a:t>3</a:t>
            </a:r>
          </a:p>
          <a:p>
            <a:r>
              <a:rPr lang="fr-FR" dirty="0" smtClean="0"/>
              <a:t>How about: </a:t>
            </a:r>
          </a:p>
          <a:p>
            <a:pPr marL="0" indent="0">
              <a:buNone/>
            </a:pPr>
            <a:r>
              <a:rPr lang="fr-FR" dirty="0" smtClean="0"/>
              <a:t>   &gt;</a:t>
            </a:r>
            <a:r>
              <a:rPr lang="fr-FR" dirty="0"/>
              <a:t>&gt;&gt; 'ab' + </a:t>
            </a:r>
            <a:r>
              <a:rPr lang="fr-FR" dirty="0" err="1"/>
              <a:t>str</a:t>
            </a:r>
            <a:r>
              <a:rPr lang="fr-FR" dirty="0"/>
              <a:t>(3)</a:t>
            </a: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   &gt;</a:t>
            </a:r>
            <a:r>
              <a:rPr lang="fr-FR" dirty="0"/>
              <a:t>&gt;&gt; </a:t>
            </a:r>
            <a:r>
              <a:rPr lang="fr-FR" dirty="0" err="1"/>
              <a:t>int</a:t>
            </a:r>
            <a:r>
              <a:rPr lang="fr-FR" dirty="0"/>
              <a:t>('3') + </a:t>
            </a:r>
            <a:r>
              <a:rPr lang="fr-FR" dirty="0" smtClean="0"/>
              <a:t>3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happes if </a:t>
            </a:r>
            <a:r>
              <a:rPr lang="fr-FR" dirty="0" err="1" smtClean="0"/>
              <a:t>you</a:t>
            </a:r>
            <a:r>
              <a:rPr lang="fr-FR" dirty="0" smtClean="0"/>
              <a:t> do </a:t>
            </a:r>
            <a:r>
              <a:rPr lang="fr-FR" dirty="0" err="1" smtClean="0"/>
              <a:t>this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   &gt;</a:t>
            </a:r>
            <a:r>
              <a:rPr lang="tr-TR" dirty="0"/>
              <a:t>&gt;&gt; </a:t>
            </a:r>
            <a:r>
              <a:rPr lang="tr-TR" dirty="0" err="1"/>
              <a:t>int</a:t>
            </a:r>
            <a:r>
              <a:rPr lang="tr-TR" dirty="0"/>
              <a:t>('0.0'</a:t>
            </a:r>
            <a:r>
              <a:rPr lang="tr-TR" dirty="0" smtClean="0"/>
              <a:t>)</a:t>
            </a:r>
          </a:p>
          <a:p>
            <a:r>
              <a:rPr lang="tr-TR" dirty="0" smtClean="0"/>
              <a:t>How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 &gt;&gt;&gt; </a:t>
            </a:r>
            <a:r>
              <a:rPr lang="tr-TR" dirty="0" err="1"/>
              <a:t>int</a:t>
            </a:r>
            <a:r>
              <a:rPr lang="tr-TR" dirty="0"/>
              <a:t>(2.1)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8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Type: Set of values and the operation on them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pic>
        <p:nvPicPr>
          <p:cNvPr id="6" name="Picture 5" descr="Screen Shot 2015-09-03 at 11.19.0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5486"/>
            <a:ext cx="9144000" cy="466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6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difference between the following?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2* (1+3)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2*1 +3</a:t>
            </a:r>
          </a:p>
          <a:p>
            <a:r>
              <a:rPr lang="en-US" dirty="0" smtClean="0"/>
              <a:t> Operations are performed in a set order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Parentheses make the order explicit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What happens when there are no parentheses?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Operator Precedence: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fixed</a:t>
            </a:r>
            <a:r>
              <a:rPr lang="en-US" dirty="0" smtClean="0"/>
              <a:t> order of Python process operators </a:t>
            </a:r>
            <a:r>
              <a:rPr lang="en-US" i="1" dirty="0" smtClean="0"/>
              <a:t>in absence </a:t>
            </a:r>
            <a:r>
              <a:rPr lang="en-US" dirty="0" smtClean="0"/>
              <a:t>of parentheses?</a:t>
            </a:r>
          </a:p>
          <a:p>
            <a:pPr marL="457200" lvl="1" indent="0">
              <a:buNone/>
            </a:pPr>
            <a:endParaRPr lang="en-US" dirty="0" smtClean="0">
              <a:hlinkClick r:id="rId2"/>
            </a:endParaRP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://www.tutorialspoint.com/python/</a:t>
            </a:r>
            <a:r>
              <a:rPr lang="en-US" dirty="0" smtClean="0">
                <a:hlinkClick r:id="rId2"/>
              </a:rPr>
              <a:t>python_basic_operators.htm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5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Exponentiation: **</a:t>
            </a:r>
          </a:p>
          <a:p>
            <a:r>
              <a:rPr lang="en-US" dirty="0" smtClean="0"/>
              <a:t>Unary Operators: + - (e.g. 3- -2)</a:t>
            </a:r>
          </a:p>
          <a:p>
            <a:r>
              <a:rPr lang="en-US" dirty="0" smtClean="0"/>
              <a:t>Binary arithmetic: * / %</a:t>
            </a:r>
          </a:p>
          <a:p>
            <a:r>
              <a:rPr lang="en-US" dirty="0" smtClean="0"/>
              <a:t>Binary arithmetic: + -</a:t>
            </a:r>
          </a:p>
          <a:p>
            <a:r>
              <a:rPr lang="en-US" dirty="0" smtClean="0"/>
              <a:t>Comparison: &lt;&gt; &lt;= &gt;=</a:t>
            </a:r>
          </a:p>
          <a:p>
            <a:r>
              <a:rPr lang="en-US" dirty="0" smtClean="0"/>
              <a:t>Equality relations: == !=</a:t>
            </a:r>
          </a:p>
          <a:p>
            <a:r>
              <a:rPr lang="en-US" dirty="0" smtClean="0"/>
              <a:t>Logical not</a:t>
            </a:r>
          </a:p>
          <a:p>
            <a:r>
              <a:rPr lang="en-US" dirty="0" smtClean="0"/>
              <a:t>Logical and</a:t>
            </a:r>
          </a:p>
          <a:p>
            <a:r>
              <a:rPr lang="en-US" dirty="0" smtClean="0"/>
              <a:t>Logical or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13321" y="1500113"/>
            <a:ext cx="366563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800000"/>
                </a:solidFill>
                <a:latin typeface="Bell MT"/>
                <a:cs typeface="Bell MT"/>
              </a:rPr>
              <a:t>Precedence goes downwards</a:t>
            </a:r>
            <a:endParaRPr lang="en-US" sz="2400" dirty="0">
              <a:latin typeface="Bell MT"/>
              <a:cs typeface="Bell MT"/>
            </a:endParaRPr>
          </a:p>
          <a:p>
            <a:pPr marL="800100" lvl="1" indent="-342900">
              <a:buFont typeface="Wingdings" charset="2"/>
              <a:buChar char="§"/>
            </a:pPr>
            <a:r>
              <a:rPr lang="en-US" sz="2400" dirty="0" smtClean="0">
                <a:latin typeface="Bell MT"/>
                <a:cs typeface="Bell MT"/>
              </a:rPr>
              <a:t>Parentheses highest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sz="2400" dirty="0" smtClean="0">
                <a:latin typeface="Bell MT"/>
                <a:cs typeface="Bell MT"/>
              </a:rPr>
              <a:t>Logical ops lowest</a:t>
            </a:r>
            <a:endParaRPr lang="en-US" sz="2400" dirty="0">
              <a:latin typeface="Bell MT"/>
              <a:cs typeface="Bell M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Bell MT"/>
                <a:cs typeface="Bell MT"/>
              </a:rPr>
              <a:t>Same line = Same Precedence</a:t>
            </a:r>
            <a:endParaRPr lang="en-US" sz="2400" dirty="0">
              <a:latin typeface="Bell MT"/>
              <a:cs typeface="Bell MT"/>
            </a:endParaRPr>
          </a:p>
          <a:p>
            <a:pPr marL="800100" lvl="1" indent="-342900">
              <a:buFont typeface="Wingdings" charset="2"/>
              <a:buChar char="§"/>
            </a:pPr>
            <a:r>
              <a:rPr lang="en-US" sz="2400" dirty="0" smtClean="0">
                <a:latin typeface="Bell MT"/>
                <a:cs typeface="Bell MT"/>
              </a:rPr>
              <a:t>Read “ties” from left to right for all but (**)</a:t>
            </a:r>
            <a:endParaRPr lang="en-US" sz="2400" dirty="0">
              <a:latin typeface="Bell MT"/>
              <a:cs typeface="Bell MT"/>
            </a:endParaRPr>
          </a:p>
          <a:p>
            <a:pPr marL="800100" lvl="1" indent="-342900">
              <a:buFont typeface="Wingdings" charset="2"/>
              <a:buChar char="§"/>
            </a:pPr>
            <a:r>
              <a:rPr lang="en-US" sz="2400" dirty="0" smtClean="0">
                <a:latin typeface="Bell MT"/>
                <a:cs typeface="Bell MT"/>
              </a:rPr>
              <a:t>Example: 1 /2 * 3 = (1/2) *3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878949"/>
            <a:ext cx="446264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Bell MT"/>
                <a:cs typeface="Bell MT"/>
              </a:rPr>
              <a:t>See Section 2.7 in your textbook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Bell MT"/>
                <a:cs typeface="Bell MT"/>
              </a:rPr>
              <a:t>Will do more in Lab next week</a:t>
            </a:r>
            <a:endParaRPr lang="en-US" sz="2000" dirty="0"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378254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IDEL editor to create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Program = Script = Code</a:t>
            </a:r>
          </a:p>
          <a:p>
            <a:pPr marL="0" indent="0">
              <a:buNone/>
            </a:pPr>
            <a:r>
              <a:rPr lang="en-US" dirty="0" smtClean="0"/>
              <a:t>Execute from the script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script </a:t>
            </a:r>
            <a:r>
              <a:rPr lang="en-US" dirty="0" smtClean="0"/>
              <a:t>is a sequence of commands </a:t>
            </a:r>
          </a:p>
          <a:p>
            <a:pPr marL="0" indent="0">
              <a:buNone/>
            </a:pPr>
            <a:r>
              <a:rPr lang="en-US" dirty="0" smtClean="0"/>
              <a:t>Each one tells the interpreter to do something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&gt;&gt;&gt; print type(3)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5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Variable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Is a named memory location (</a:t>
            </a:r>
            <a:r>
              <a:rPr lang="en-US" b="1" dirty="0" smtClean="0">
                <a:solidFill>
                  <a:srgbClr val="3366FF"/>
                </a:solidFill>
              </a:rPr>
              <a:t>box</a:t>
            </a:r>
            <a:r>
              <a:rPr lang="en-US" dirty="0" smtClean="0"/>
              <a:t>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Contains a ( in the box) 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Can be used in expressions</a:t>
            </a:r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09-03 at 2.47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4" y="4267401"/>
            <a:ext cx="3872439" cy="2130396"/>
          </a:xfrm>
          <a:prstGeom prst="rect">
            <a:avLst/>
          </a:prstGeom>
        </p:spPr>
      </p:pic>
      <p:pic>
        <p:nvPicPr>
          <p:cNvPr id="7" name="Picture 6" descr="Screen Shot 2015-09-03 at 2.47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67" y="3844904"/>
            <a:ext cx="5214975" cy="237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8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Variables and Assignment Statements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896"/>
            <a:ext cx="8851593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Variables are created by assignment statements </a:t>
            </a:r>
          </a:p>
          <a:p>
            <a:r>
              <a:rPr lang="en-US" dirty="0" smtClean="0"/>
              <a:t>Create a new variable name and give it a value</a:t>
            </a:r>
          </a:p>
          <a:p>
            <a:r>
              <a:rPr lang="en-US" dirty="0" smtClean="0"/>
              <a:t>x = 5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r>
              <a:rPr lang="en-US" dirty="0" smtClean="0"/>
              <a:t>This is a </a:t>
            </a:r>
            <a:r>
              <a:rPr lang="en-US" b="1" dirty="0" smtClean="0">
                <a:solidFill>
                  <a:srgbClr val="800000"/>
                </a:solidFill>
              </a:rPr>
              <a:t>statement</a:t>
            </a:r>
            <a:r>
              <a:rPr lang="en-US" dirty="0" smtClean="0"/>
              <a:t>, not an </a:t>
            </a:r>
            <a:r>
              <a:rPr lang="en-US" b="1" dirty="0" smtClean="0">
                <a:solidFill>
                  <a:srgbClr val="800000"/>
                </a:solidFill>
              </a:rPr>
              <a:t>expression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Tells the computer to DO something. 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Type into &gt;&gt;&gt; get no response, but it is working</a:t>
            </a:r>
          </a:p>
          <a:p>
            <a:r>
              <a:rPr lang="en-US" dirty="0" smtClean="0"/>
              <a:t>Assignment statements can have expressions in them. 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These expressions can even have variables in them.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68178" y="2893501"/>
            <a:ext cx="305469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6794" y="2893501"/>
            <a:ext cx="0" cy="245662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96794" y="3206150"/>
            <a:ext cx="1237954" cy="1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34748" y="2971453"/>
            <a:ext cx="239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ell MT"/>
                <a:cs typeface="Bell MT"/>
              </a:rPr>
              <a:t>the variable </a:t>
            </a:r>
            <a:endParaRPr lang="en-US" b="1" dirty="0">
              <a:solidFill>
                <a:srgbClr val="0000FF"/>
              </a:solidFill>
              <a:latin typeface="Bell MT"/>
              <a:cs typeface="Bell M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1836" y="2543677"/>
            <a:ext cx="239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Bell MT"/>
                <a:cs typeface="Bell MT"/>
              </a:rPr>
              <a:t>t</a:t>
            </a:r>
            <a:r>
              <a:rPr lang="en-US" b="1" dirty="0" smtClean="0">
                <a:solidFill>
                  <a:srgbClr val="0000FF"/>
                </a:solidFill>
                <a:latin typeface="Bell MT"/>
                <a:cs typeface="Bell MT"/>
              </a:rPr>
              <a:t>he value</a:t>
            </a:r>
            <a:endParaRPr lang="en-US" b="1" dirty="0">
              <a:solidFill>
                <a:srgbClr val="0000FF"/>
              </a:solidFill>
              <a:latin typeface="Bell MT"/>
              <a:cs typeface="Bell M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736356" y="2717570"/>
            <a:ext cx="498392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9" name="Picture 28" descr="Screen Shot 2015-09-03 at 3.09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3" y="5636504"/>
            <a:ext cx="8034447" cy="135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55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9494</TotalTime>
  <Words>1512</Words>
  <Application>Microsoft Macintosh PowerPoint</Application>
  <PresentationFormat>On-screen Show (4:3)</PresentationFormat>
  <Paragraphs>273</Paragraphs>
  <Slides>29</Slides>
  <Notes>25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CSC 280 Introduction to Computer Science: Programming with Python  Lecture 3 : Variables and Assignment  September 3, 2015</vt:lpstr>
      <vt:lpstr>Outline</vt:lpstr>
      <vt:lpstr>Review of type conversion</vt:lpstr>
      <vt:lpstr>Type: Set of values and the operation on them </vt:lpstr>
      <vt:lpstr>Operator Precedence</vt:lpstr>
      <vt:lpstr>Operator Precedence</vt:lpstr>
      <vt:lpstr>Using IDEL editor to create a file</vt:lpstr>
      <vt:lpstr>Variables</vt:lpstr>
      <vt:lpstr>Variables and Assignment Statements</vt:lpstr>
      <vt:lpstr>Execute the statement: x = x+2</vt:lpstr>
      <vt:lpstr>Execute the statement: x = x+2</vt:lpstr>
      <vt:lpstr>Execute the statement: x = x+2</vt:lpstr>
      <vt:lpstr>Execute the statement: x = 3*x +1</vt:lpstr>
      <vt:lpstr>Execute the statement: x = 3.*x +1</vt:lpstr>
      <vt:lpstr>Exercise: Understanding Assignment</vt:lpstr>
      <vt:lpstr>Exercise: Understanding Assignment</vt:lpstr>
      <vt:lpstr>Exercise: Understanding Assignment</vt:lpstr>
      <vt:lpstr>Exercise: Understanding Assignment</vt:lpstr>
      <vt:lpstr>Exercise: Understanding Assignment</vt:lpstr>
      <vt:lpstr>A pause</vt:lpstr>
      <vt:lpstr>Variables</vt:lpstr>
      <vt:lpstr>Variables can be string</vt:lpstr>
      <vt:lpstr>Dynamic Typing</vt:lpstr>
      <vt:lpstr>raw_input()</vt:lpstr>
      <vt:lpstr>Exercise 1: using Python to calculate</vt:lpstr>
      <vt:lpstr>Exercise 2</vt:lpstr>
      <vt:lpstr>Exercise 3: print out basic info</vt:lpstr>
      <vt:lpstr>Take home reading</vt:lpstr>
      <vt:lpstr>Next week</vt:lpstr>
    </vt:vector>
  </TitlesOfParts>
  <Company>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280 Introduction to Computer Science </dc:title>
  <dc:creator>Bei Xiao</dc:creator>
  <cp:lastModifiedBy>Bei Xiao</cp:lastModifiedBy>
  <cp:revision>921</cp:revision>
  <dcterms:created xsi:type="dcterms:W3CDTF">2014-09-02T22:20:31Z</dcterms:created>
  <dcterms:modified xsi:type="dcterms:W3CDTF">2015-09-03T19:56:32Z</dcterms:modified>
</cp:coreProperties>
</file>