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306" r:id="rId3"/>
    <p:sldId id="257" r:id="rId4"/>
    <p:sldId id="319" r:id="rId5"/>
    <p:sldId id="321" r:id="rId6"/>
    <p:sldId id="322" r:id="rId7"/>
    <p:sldId id="323" r:id="rId8"/>
    <p:sldId id="324" r:id="rId9"/>
    <p:sldId id="317" r:id="rId10"/>
    <p:sldId id="340" r:id="rId11"/>
    <p:sldId id="315" r:id="rId12"/>
    <p:sldId id="316" r:id="rId13"/>
    <p:sldId id="318" r:id="rId14"/>
    <p:sldId id="309" r:id="rId15"/>
    <p:sldId id="310" r:id="rId16"/>
    <p:sldId id="311" r:id="rId17"/>
    <p:sldId id="312" r:id="rId18"/>
    <p:sldId id="313" r:id="rId19"/>
    <p:sldId id="314" r:id="rId20"/>
    <p:sldId id="360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41" r:id="rId31"/>
    <p:sldId id="337" r:id="rId32"/>
    <p:sldId id="336" r:id="rId33"/>
    <p:sldId id="335" r:id="rId34"/>
    <p:sldId id="338" r:id="rId35"/>
    <p:sldId id="339" r:id="rId36"/>
    <p:sldId id="358" r:id="rId37"/>
    <p:sldId id="342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9" r:id="rId46"/>
    <p:sldId id="354" r:id="rId47"/>
    <p:sldId id="355" r:id="rId48"/>
    <p:sldId id="356" r:id="rId49"/>
    <p:sldId id="357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4" autoAdjust="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5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C78DC-5EAB-A446-828D-B927C9BDDA31}" type="datetimeFigureOut">
              <a:rPr lang="en-US" smtClean="0"/>
              <a:t>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E44DB-F495-134E-A91B-1CDB778C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7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44DB-F495-134E-A91B-1CDB778CF7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5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B1FA39B-12E5-EB44-A52A-4A4B872A512A}" type="slidenum">
              <a:rPr lang="en-US">
                <a:latin typeface="Calibri" charset="0"/>
              </a:rPr>
              <a:pPr eaLnBrk="1" hangingPunct="1"/>
              <a:t>44</a:t>
            </a:fld>
            <a:endParaRPr lang="en-US">
              <a:latin typeface="Calibri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6BA5563-1EB3-B448-AFE8-A775B9AB65A4}" type="slidenum">
              <a:rPr lang="en-US"/>
              <a:pPr/>
              <a:t>45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158" y="4344025"/>
            <a:ext cx="5031685" cy="4112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3BA4C2A-8370-074D-B16B-CE1D9572D546}" type="slidenum">
              <a:rPr lang="en-US">
                <a:latin typeface="Calibri" charset="0"/>
              </a:rPr>
              <a:pPr eaLnBrk="1" hangingPunct="1"/>
              <a:t>46</a:t>
            </a:fld>
            <a:endParaRPr lang="en-US">
              <a:latin typeface="Calibri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F51DE0-D1B8-C243-A929-D808F51F2C18}" type="slidenum">
              <a:rPr lang="en-US">
                <a:latin typeface="Calibri" charset="0"/>
              </a:rPr>
              <a:pPr eaLnBrk="1" hangingPunct="1"/>
              <a:t>47</a:t>
            </a:fld>
            <a:endParaRPr lang="en-US">
              <a:latin typeface="Calibri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Questions at this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7E0DB95-171B-6240-A04A-BF0DE37CB99A}" type="slidenum">
              <a:rPr lang="en-US">
                <a:latin typeface="Calibri" charset="0"/>
              </a:rPr>
              <a:pPr eaLnBrk="1" hangingPunct="1"/>
              <a:t>49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4B0B9B-82CA-6843-915C-96A6B93D1DC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B597FF-11EE-444F-8F3A-97C4E42BF63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01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01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6478402-690F-F443-AD0B-BE1DB0920A44}" type="slidenum">
              <a:rPr lang="en-US" sz="1200">
                <a:latin typeface="Calibri" charset="0"/>
              </a:rPr>
              <a:pPr algn="r"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C27ABA-7051-DD45-88CE-BC61A600BE9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77A5A8F-CF49-5C40-92BB-FBAF98891A47}" type="slidenum">
              <a:rPr lang="en-US" sz="1200">
                <a:latin typeface="Calibri" charset="0"/>
              </a:rPr>
              <a:pPr algn="r"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E0B189-09BF-D74A-96B2-AB6202ECD854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69E9F72-6072-0E49-9A16-7496062A1646}" type="slidenum">
              <a:rPr lang="en-US" sz="1200">
                <a:latin typeface="Calibri" charset="0"/>
              </a:rPr>
              <a:pPr algn="r"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8A56BE-FBF8-FE49-8554-322417166AF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5E86517-0CDD-4C44-A609-0BC803664B7A}" type="slidenum">
              <a:rPr lang="en-US" sz="1200">
                <a:latin typeface="Calibri" charset="0"/>
              </a:rPr>
              <a:pPr algn="r"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72C5DF-DBB1-EC41-A049-626B025BC6B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42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B1524E0-AD96-284C-9620-315B9C9D5F2F}" type="slidenum">
              <a:rPr lang="en-US" sz="1200">
                <a:latin typeface="Calibri" charset="0"/>
              </a:rPr>
              <a:pPr algn="r"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72C5DF-DBB1-EC41-A049-626B025BC6B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42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B1524E0-AD96-284C-9620-315B9C9D5F2F}" type="slidenum">
              <a:rPr lang="en-US" sz="1200">
                <a:latin typeface="Calibri" charset="0"/>
              </a:rPr>
              <a:pPr algn="r"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44DB-F495-134E-A91B-1CDB778CF7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0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0042-A92A-7F4F-8604-E5627946C80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4775-935D-E848-A68D-214D47DC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0042-A92A-7F4F-8604-E5627946C80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4775-935D-E848-A68D-214D47DC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0042-A92A-7F4F-8604-E5627946C80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4775-935D-E848-A68D-214D47DC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0042-A92A-7F4F-8604-E5627946C80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4775-935D-E848-A68D-214D47DC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1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0042-A92A-7F4F-8604-E5627946C80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4775-935D-E848-A68D-214D47DC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0042-A92A-7F4F-8604-E5627946C80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4775-935D-E848-A68D-214D47DC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6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0042-A92A-7F4F-8604-E5627946C80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4775-935D-E848-A68D-214D47DC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0042-A92A-7F4F-8604-E5627946C80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4775-935D-E848-A68D-214D47DC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0042-A92A-7F4F-8604-E5627946C80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4775-935D-E848-A68D-214D47DC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0042-A92A-7F4F-8604-E5627946C80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4775-935D-E848-A68D-214D47DC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0042-A92A-7F4F-8604-E5627946C80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4775-935D-E848-A68D-214D47DC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4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20042-A92A-7F4F-8604-E5627946C80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34775-935D-E848-A68D-214D47DC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ion.mas.ecp.fr/Personnel/teboul/files/computerVision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spyder-ide/spyderlib/downloads" TargetMode="External"/><Relationship Id="rId4" Type="http://schemas.openxmlformats.org/officeDocument/2006/relationships/hyperlink" Target="http://scipy-lectures.github.io/advanced/image_processin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5.png"/><Relationship Id="rId5" Type="http://schemas.openxmlformats.org/officeDocument/2006/relationships/image" Target="../media/image48.png"/><Relationship Id="rId6" Type="http://schemas.openxmlformats.org/officeDocument/2006/relationships/image" Target="../media/image49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scipy.org/doc/scipy-0.14.0/reference/ndimage.html" TargetMode="External"/><Relationship Id="rId3" Type="http://schemas.openxmlformats.org/officeDocument/2006/relationships/hyperlink" Target="http://scikit-image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scipy.org/doc/scipy-0.14.0/reference/ndimage.html" TargetMode="External"/><Relationship Id="rId3" Type="http://schemas.openxmlformats.org/officeDocument/2006/relationships/hyperlink" Target="http://scikit-image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scipy.org/doc/scipy-0.14.0/reference/ndimage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18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CSC 589 Introduction to Computer Vision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Lecture 2 linear filtering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731" y="5559766"/>
            <a:ext cx="64008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r"/>
            <a:r>
              <a:rPr lang="en-US" sz="2000" dirty="0" smtClean="0"/>
              <a:t>Instructor: Bei Xiao </a:t>
            </a:r>
          </a:p>
          <a:p>
            <a:pPr algn="r"/>
            <a:r>
              <a:rPr lang="en-US" sz="2000" dirty="0" smtClean="0"/>
              <a:t>Thursday, January 15th</a:t>
            </a:r>
            <a:endParaRPr lang="en-US" sz="20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74" y="1572295"/>
            <a:ext cx="3301714" cy="44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19" y="1572295"/>
            <a:ext cx="3293488" cy="44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1152" y="6133447"/>
            <a:ext cx="64154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100" b="1" dirty="0"/>
              <a:t>Salvador Dali</a:t>
            </a:r>
            <a:endParaRPr lang="en-US" sz="1100" dirty="0"/>
          </a:p>
          <a:p>
            <a:r>
              <a:rPr lang="ja-JP" altLang="en-US" sz="1100" i="1" dirty="0"/>
              <a:t>“</a:t>
            </a:r>
            <a:r>
              <a:rPr lang="en-US" sz="1100" i="1" dirty="0"/>
              <a:t>Gala Contemplating the Mediterranean Sea, </a:t>
            </a:r>
          </a:p>
          <a:p>
            <a:r>
              <a:rPr lang="en-US" sz="1100" i="1" dirty="0"/>
              <a:t>which at 30 meters becomes the portrait </a:t>
            </a:r>
          </a:p>
          <a:p>
            <a:r>
              <a:rPr lang="en-US" sz="1100" i="1" dirty="0"/>
              <a:t>of Abraham Lincoln</a:t>
            </a:r>
            <a:r>
              <a:rPr lang="ja-JP" altLang="en-US" sz="1100" dirty="0"/>
              <a:t>”</a:t>
            </a:r>
            <a:r>
              <a:rPr lang="en-US" sz="1100" dirty="0"/>
              <a:t>, 1976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8741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 useful tutorial</a:t>
            </a:r>
            <a:endParaRPr lang="en-US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8495" y="2820733"/>
            <a:ext cx="6585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2"/>
              </a:rPr>
              <a:t>Computer vision for dummies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85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381000" y="1219200"/>
            <a:ext cx="426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What is an image?</a:t>
            </a:r>
          </a:p>
        </p:txBody>
      </p:sp>
      <p:pic>
        <p:nvPicPr>
          <p:cNvPr id="13316" name="Picture 4" descr="human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r="17021"/>
          <a:stretch>
            <a:fillRect/>
          </a:stretch>
        </p:blipFill>
        <p:spPr bwMode="auto">
          <a:xfrm>
            <a:off x="5867400" y="4343400"/>
            <a:ext cx="2257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6172200" y="1371600"/>
            <a:ext cx="1758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248400" y="3429000"/>
            <a:ext cx="158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b="1"/>
              <a:t>Digital Camera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553200" y="6248400"/>
            <a:ext cx="911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b="1"/>
              <a:t>The Eye</a:t>
            </a: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7788275" y="6505575"/>
            <a:ext cx="158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b="1">
                <a:latin typeface="Arial" charset="0"/>
              </a:rPr>
              <a:t>Source: A. Efros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638800" y="1066800"/>
            <a:ext cx="2743200" cy="2971800"/>
          </a:xfrm>
          <a:prstGeom prst="ellipse">
            <a:avLst/>
          </a:prstGeom>
          <a:noFill/>
          <a:ln w="190500">
            <a:solidFill>
              <a:srgbClr val="FF0000"/>
            </a:solidFill>
            <a:round/>
            <a:headEnd/>
            <a:tailEnd/>
          </a:ln>
          <a:effectLst>
            <a:outerShdw blurRad="101600" dist="762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4343400"/>
            <a:ext cx="3352800" cy="22098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4876800" y="4114800"/>
            <a:ext cx="1371600" cy="1066800"/>
          </a:xfrm>
          <a:prstGeom prst="straightConnector1">
            <a:avLst/>
          </a:prstGeom>
          <a:noFill/>
          <a:ln w="1905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101600" dist="762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19313" y="5334000"/>
            <a:ext cx="3595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/>
              <a:t>We</a:t>
            </a:r>
            <a:r>
              <a:rPr lang="ja-JP" altLang="en-US" sz="2000" b="1"/>
              <a:t>’</a:t>
            </a:r>
            <a:r>
              <a:rPr lang="en-US" sz="2000" b="1"/>
              <a:t>ll focus on these in this class</a:t>
            </a: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925513" y="5029200"/>
            <a:ext cx="1741487" cy="1338263"/>
          </a:xfrm>
          <a:custGeom>
            <a:avLst/>
            <a:gdLst>
              <a:gd name="T0" fmla="*/ 1741714 w 2383971"/>
              <a:gd name="T1" fmla="*/ 1338943 h 1338943"/>
              <a:gd name="T2" fmla="*/ 302215 w 2383971"/>
              <a:gd name="T3" fmla="*/ 881743 h 1338943"/>
              <a:gd name="T4" fmla="*/ 0 w 2383971"/>
              <a:gd name="T5" fmla="*/ 0 h 13389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83971" h="1338943">
                <a:moveTo>
                  <a:pt x="2383971" y="1338943"/>
                </a:moveTo>
                <a:cubicBezTo>
                  <a:pt x="1597478" y="1221921"/>
                  <a:pt x="810986" y="1104900"/>
                  <a:pt x="413657" y="881743"/>
                </a:cubicBezTo>
                <a:cubicBezTo>
                  <a:pt x="16328" y="658586"/>
                  <a:pt x="8164" y="329293"/>
                  <a:pt x="0" y="0"/>
                </a:cubicBezTo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>
            <a:outerShdw blurRad="101600" dist="762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67000" y="6172200"/>
            <a:ext cx="312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/>
              <a:t>(More on this process later)</a:t>
            </a:r>
          </a:p>
        </p:txBody>
      </p:sp>
    </p:spTree>
    <p:extLst>
      <p:ext uri="{BB962C8B-B14F-4D97-AF65-F5344CB8AC3E}">
        <p14:creationId xmlns:p14="http://schemas.microsoft.com/office/powerpoint/2010/main" val="2992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0" grpId="0" animBg="1"/>
      <p:bldP spid="11" grpId="0" animBg="1"/>
      <p:bldP spid="14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What is an image?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r>
              <a:rPr lang="en-US">
                <a:latin typeface="Calibri" charset="0"/>
              </a:rPr>
              <a:t>A grid (matrix) of intensity values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</a:rPr>
              <a:t>	</a:t>
            </a:r>
            <a:r>
              <a:rPr lang="en-US" sz="2400">
                <a:latin typeface="Calibri" charset="0"/>
              </a:rPr>
              <a:t>(common to use one byte per value: 0 = black, 255 = white)</a:t>
            </a:r>
            <a:endParaRPr lang="en-US">
              <a:latin typeface="Calibri" charset="0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1219200" y="2413000"/>
            <a:ext cx="2133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95688" y="2795588"/>
            <a:ext cx="747712" cy="14462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atin typeface="+mn-lt"/>
                <a:ea typeface="+mn-ea"/>
                <a:cs typeface="+mn-cs"/>
              </a:rPr>
              <a:t>=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1828800"/>
          <a:ext cx="3810000" cy="3994144"/>
        </p:xfrm>
        <a:graphic>
          <a:graphicData uri="http://schemas.openxmlformats.org/drawingml/2006/table">
            <a:tbl>
              <a:tblPr/>
              <a:tblGrid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2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3"/>
            <a:ext cx="8229600" cy="56848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We can think of </a:t>
            </a:r>
            <a:r>
              <a:rPr lang="en-US" dirty="0" smtClean="0">
                <a:ea typeface="+mn-ea"/>
              </a:rPr>
              <a:t>a (grayscale) image as a </a:t>
            </a:r>
            <a:r>
              <a:rPr lang="en-US" b="1" dirty="0">
                <a:ea typeface="+mn-ea"/>
              </a:rPr>
              <a:t>function</a:t>
            </a:r>
            <a:r>
              <a:rPr lang="en-US" dirty="0">
                <a:ea typeface="+mn-ea"/>
              </a:rPr>
              <a:t>, </a:t>
            </a:r>
            <a:r>
              <a:rPr lang="en-US" i="1" dirty="0">
                <a:ea typeface="+mn-ea"/>
              </a:rPr>
              <a:t>f</a:t>
            </a:r>
            <a:r>
              <a:rPr lang="en-US" dirty="0">
                <a:ea typeface="+mn-ea"/>
              </a:rPr>
              <a:t>, from </a:t>
            </a:r>
            <a:r>
              <a:rPr lang="en-US" dirty="0">
                <a:latin typeface="Times New Roman" pitchFamily="18" charset="0"/>
                <a:ea typeface="+mn-ea"/>
              </a:rPr>
              <a:t>R</a:t>
            </a:r>
            <a:r>
              <a:rPr lang="en-US" baseline="30000" dirty="0">
                <a:latin typeface="Times New Roman" pitchFamily="18" charset="0"/>
                <a:ea typeface="+mn-ea"/>
              </a:rPr>
              <a:t>2</a:t>
            </a:r>
            <a:r>
              <a:rPr lang="en-US" dirty="0">
                <a:ea typeface="+mn-ea"/>
              </a:rPr>
              <a:t> to </a:t>
            </a:r>
            <a:r>
              <a:rPr lang="en-US" dirty="0">
                <a:latin typeface="Times New Roman" pitchFamily="18" charset="0"/>
                <a:ea typeface="+mn-ea"/>
              </a:rPr>
              <a:t>R: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>
                <a:latin typeface="Times New Roman" pitchFamily="18" charset="0"/>
                <a:ea typeface="+mn-ea"/>
              </a:rPr>
              <a:t>f </a:t>
            </a:r>
            <a:r>
              <a:rPr lang="en-US" dirty="0" smtClean="0">
                <a:latin typeface="Times New Roman" pitchFamily="18" charset="0"/>
                <a:ea typeface="+mn-ea"/>
              </a:rPr>
              <a:t>(</a:t>
            </a:r>
            <a:r>
              <a:rPr lang="en-US" i="1" dirty="0" err="1" smtClean="0">
                <a:latin typeface="Times New Roman" pitchFamily="18" charset="0"/>
                <a:ea typeface="+mn-ea"/>
              </a:rPr>
              <a:t>x,y</a:t>
            </a:r>
            <a:r>
              <a:rPr lang="en-US" dirty="0" smtClean="0">
                <a:latin typeface="Times New Roman" pitchFamily="18" charset="0"/>
                <a:ea typeface="+mn-ea"/>
              </a:rPr>
              <a:t>) </a:t>
            </a:r>
            <a:r>
              <a:rPr lang="en-US" dirty="0">
                <a:ea typeface="+mn-ea"/>
              </a:rPr>
              <a:t>gives the </a:t>
            </a:r>
            <a:r>
              <a:rPr lang="en-US" b="1" dirty="0">
                <a:ea typeface="+mn-ea"/>
              </a:rPr>
              <a:t>intensity</a:t>
            </a:r>
            <a:r>
              <a:rPr lang="en-US" dirty="0">
                <a:ea typeface="+mn-ea"/>
              </a:rPr>
              <a:t> at position </a:t>
            </a:r>
            <a:r>
              <a:rPr lang="en-US" dirty="0" smtClean="0">
                <a:latin typeface="Times New Roman" pitchFamily="18" charset="0"/>
                <a:ea typeface="+mn-ea"/>
              </a:rPr>
              <a:t>(</a:t>
            </a:r>
            <a:r>
              <a:rPr lang="en-US" i="1" dirty="0" err="1" smtClean="0">
                <a:latin typeface="Times New Roman" pitchFamily="18" charset="0"/>
                <a:ea typeface="+mn-ea"/>
              </a:rPr>
              <a:t>x,y</a:t>
            </a:r>
            <a:r>
              <a:rPr lang="en-US" dirty="0" smtClean="0">
                <a:latin typeface="Times New Roman" pitchFamily="18" charset="0"/>
                <a:ea typeface="+mn-ea"/>
              </a:rPr>
              <a:t>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latin typeface="Times New Roman" pitchFamily="18" charset="0"/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Times New Roman" pitchFamily="18" charset="0"/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latin typeface="Times New Roman" pitchFamily="18" charset="0"/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Times New Roman" pitchFamily="18" charset="0"/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latin typeface="Times New Roman" pitchFamily="18" charset="0"/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Times New Roman" pitchFamily="18" charset="0"/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latin typeface="Times New Roman" pitchFamily="18" charset="0"/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 </a:t>
            </a:r>
            <a:r>
              <a:rPr lang="en-US" b="1" dirty="0" smtClean="0">
                <a:ea typeface="+mn-ea"/>
              </a:rPr>
              <a:t>digital</a:t>
            </a:r>
            <a:r>
              <a:rPr lang="en-US" dirty="0" smtClean="0">
                <a:ea typeface="+mn-ea"/>
              </a:rPr>
              <a:t> image is a discrete (</a:t>
            </a:r>
            <a:r>
              <a:rPr lang="en-US" b="1" dirty="0" smtClean="0">
                <a:ea typeface="+mn-ea"/>
              </a:rPr>
              <a:t>sampled</a:t>
            </a:r>
            <a:r>
              <a:rPr lang="en-US" dirty="0" smtClean="0">
                <a:ea typeface="+mn-ea"/>
              </a:rPr>
              <a:t>, </a:t>
            </a:r>
            <a:r>
              <a:rPr lang="en-US" b="1" dirty="0" smtClean="0">
                <a:ea typeface="+mn-ea"/>
              </a:rPr>
              <a:t>quantized</a:t>
            </a:r>
            <a:r>
              <a:rPr lang="en-US" dirty="0" smtClean="0">
                <a:ea typeface="+mn-ea"/>
              </a:rPr>
              <a:t>) version of this function</a:t>
            </a:r>
            <a:endParaRPr lang="en-US" dirty="0">
              <a:latin typeface="Times New Roman" pitchFamily="18" charset="0"/>
              <a:ea typeface="+mn-ea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47491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What is an image?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928938"/>
            <a:ext cx="2425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068888" y="2563813"/>
            <a:ext cx="1524000" cy="1847850"/>
            <a:chOff x="5181600" y="3028890"/>
            <a:chExt cx="1524000" cy="18479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562600" y="3962370"/>
              <a:ext cx="838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143490" y="4152880"/>
              <a:ext cx="60962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181588" y="3579770"/>
              <a:ext cx="762025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8" name="TextBox 19"/>
            <p:cNvSpPr txBox="1">
              <a:spLocks noChangeArrowheads="1"/>
            </p:cNvSpPr>
            <p:nvPr/>
          </p:nvSpPr>
          <p:spPr bwMode="auto">
            <a:xfrm>
              <a:off x="6357256" y="3733800"/>
              <a:ext cx="228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2000" i="1">
                  <a:latin typeface="Times New Roman" charset="0"/>
                  <a:cs typeface="Times New Roman" charset="0"/>
                </a:rPr>
                <a:t>x</a:t>
              </a:r>
            </a:p>
          </p:txBody>
        </p:sp>
        <p:sp>
          <p:nvSpPr>
            <p:cNvPr id="24589" name="TextBox 20"/>
            <p:cNvSpPr txBox="1">
              <a:spLocks noChangeArrowheads="1"/>
            </p:cNvSpPr>
            <p:nvPr/>
          </p:nvSpPr>
          <p:spPr bwMode="auto">
            <a:xfrm>
              <a:off x="5181600" y="4476690"/>
              <a:ext cx="228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2000" i="1">
                  <a:latin typeface="Times New Roman" charset="0"/>
                  <a:cs typeface="Times New Roman" charset="0"/>
                </a:rPr>
                <a:t>y</a:t>
              </a:r>
            </a:p>
          </p:txBody>
        </p:sp>
        <p:sp>
          <p:nvSpPr>
            <p:cNvPr id="24590" name="TextBox 21"/>
            <p:cNvSpPr txBox="1">
              <a:spLocks noChangeArrowheads="1"/>
            </p:cNvSpPr>
            <p:nvPr/>
          </p:nvSpPr>
          <p:spPr bwMode="auto">
            <a:xfrm>
              <a:off x="5660572" y="3028890"/>
              <a:ext cx="10450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2000" i="1">
                  <a:latin typeface="Times New Roman" charset="0"/>
                  <a:cs typeface="Times New Roman" charset="0"/>
                </a:rPr>
                <a:t>f </a:t>
              </a:r>
              <a:r>
                <a:rPr lang="en-US" sz="2000">
                  <a:latin typeface="Times New Roman" charset="0"/>
                  <a:cs typeface="Times New Roman" charset="0"/>
                </a:rPr>
                <a:t>(</a:t>
              </a:r>
              <a:r>
                <a:rPr lang="en-US" sz="2000" i="1">
                  <a:latin typeface="Times New Roman" charset="0"/>
                  <a:cs typeface="Times New Roman" charset="0"/>
                </a:rPr>
                <a:t>x</a:t>
              </a:r>
              <a:r>
                <a:rPr lang="en-US" sz="2000">
                  <a:latin typeface="Times New Roman" charset="0"/>
                  <a:cs typeface="Times New Roman" charset="0"/>
                </a:rPr>
                <a:t>, </a:t>
              </a:r>
              <a:r>
                <a:rPr lang="en-US" sz="2000" i="1">
                  <a:latin typeface="Times New Roman" charset="0"/>
                  <a:cs typeface="Times New Roman" charset="0"/>
                </a:rPr>
                <a:t>y</a:t>
              </a:r>
              <a:r>
                <a:rPr lang="en-US" sz="2000">
                  <a:latin typeface="Times New Roman" charset="0"/>
                  <a:cs typeface="Times New Roman" charset="0"/>
                </a:rPr>
                <a:t>)</a:t>
              </a:r>
              <a:endParaRPr lang="en-US" sz="2000" i="1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44544" y="6275170"/>
            <a:ext cx="244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credit: James Hays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>
                <a:latin typeface="Arial" charset="0"/>
                <a:cs typeface="ＭＳ Ｐゴシック" charset="0"/>
              </a:rPr>
              <a:t>Image Processing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800">
                <a:latin typeface="Arial" charset="0"/>
                <a:cs typeface="ＭＳ Ｐゴシック" charset="0"/>
              </a:rPr>
              <a:t>Define a new image </a:t>
            </a:r>
            <a:r>
              <a:rPr lang="en-US" altLang="ja-JP" sz="2800" i="1">
                <a:latin typeface="Arial" charset="0"/>
                <a:cs typeface="ＭＳ Ｐゴシック" charset="0"/>
              </a:rPr>
              <a:t>g</a:t>
            </a:r>
            <a:r>
              <a:rPr lang="en-US" altLang="ja-JP" sz="2800">
                <a:latin typeface="Arial" charset="0"/>
                <a:cs typeface="ＭＳ Ｐゴシック" charset="0"/>
              </a:rPr>
              <a:t> in terms of an existing image </a:t>
            </a:r>
            <a:r>
              <a:rPr lang="en-US" altLang="ja-JP" sz="2800" i="1">
                <a:latin typeface="Arial" charset="0"/>
                <a:cs typeface="ＭＳ Ｐゴシック" charset="0"/>
              </a:rPr>
              <a:t>f</a:t>
            </a:r>
          </a:p>
          <a:p>
            <a:pPr lvl="1" eaLnBrk="1" hangingPunct="1"/>
            <a:r>
              <a:rPr lang="en-US" altLang="ja-JP" sz="2400">
                <a:latin typeface="Arial" charset="0"/>
                <a:cs typeface="ＭＳ Ｐゴシック" charset="0"/>
              </a:rPr>
              <a:t>We can transform either the domain or the range of  </a:t>
            </a:r>
            <a:r>
              <a:rPr lang="en-US" altLang="ja-JP" sz="2400" i="1">
                <a:latin typeface="Arial" charset="0"/>
                <a:cs typeface="ＭＳ Ｐゴシック" charset="0"/>
              </a:rPr>
              <a:t>f</a:t>
            </a:r>
          </a:p>
          <a:p>
            <a:pPr eaLnBrk="1" hangingPunct="1"/>
            <a:r>
              <a:rPr lang="en-US" altLang="ja-JP" sz="2800">
                <a:latin typeface="Arial" charset="0"/>
                <a:cs typeface="ＭＳ Ｐゴシック" charset="0"/>
              </a:rPr>
              <a:t>Range transformation:</a:t>
            </a:r>
          </a:p>
          <a:p>
            <a:pPr eaLnBrk="1" hangingPunct="1"/>
            <a:endParaRPr lang="en-US" altLang="ja-JP" sz="2800">
              <a:latin typeface="Arial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altLang="ja-JP" sz="2800">
              <a:latin typeface="Arial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altLang="ja-JP" sz="2800">
                <a:latin typeface="Arial" charset="0"/>
                <a:cs typeface="ＭＳ Ｐゴシック" charset="0"/>
              </a:rPr>
              <a:t>What kinds of operations can this perform?</a:t>
            </a:r>
          </a:p>
          <a:p>
            <a:pPr eaLnBrk="1" hangingPunct="1"/>
            <a:endParaRPr lang="ja-JP" altLang="en-US" sz="2800">
              <a:latin typeface="Arial" charset="0"/>
              <a:cs typeface="ＭＳ Ｐゴシック" charset="0"/>
            </a:endParaRPr>
          </a:p>
        </p:txBody>
      </p:sp>
      <p:pic>
        <p:nvPicPr>
          <p:cNvPr id="2765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3892550" cy="423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5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</a:rPr>
              <a:t/>
            </a:r>
            <a:br>
              <a:rPr lang="en-US" sz="4000">
                <a:latin typeface="Calibri" charset="0"/>
              </a:rPr>
            </a:br>
            <a:r>
              <a:rPr lang="en-US" sz="4000">
                <a:latin typeface="Calibri" charset="0"/>
              </a:rPr>
              <a:t>Point Operations</a:t>
            </a:r>
          </a:p>
        </p:txBody>
      </p:sp>
      <p:sp>
        <p:nvSpPr>
          <p:cNvPr id="28675" name="Rectangle 2"/>
          <p:cNvSpPr>
            <a:spLocks/>
          </p:cNvSpPr>
          <p:nvPr/>
        </p:nvSpPr>
        <p:spPr bwMode="auto">
          <a:xfrm>
            <a:off x="3071813" y="4241800"/>
            <a:ext cx="357187" cy="357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76" name="Rectangle 3"/>
          <p:cNvSpPr>
            <a:spLocks/>
          </p:cNvSpPr>
          <p:nvPr/>
        </p:nvSpPr>
        <p:spPr bwMode="auto">
          <a:xfrm>
            <a:off x="2000250" y="3884613"/>
            <a:ext cx="357188" cy="357187"/>
          </a:xfrm>
          <a:prstGeom prst="rect">
            <a:avLst/>
          </a:prstGeom>
          <a:solidFill>
            <a:srgbClr val="91EB5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77" name="Rectangle 4"/>
          <p:cNvSpPr>
            <a:spLocks/>
          </p:cNvSpPr>
          <p:nvPr/>
        </p:nvSpPr>
        <p:spPr bwMode="auto">
          <a:xfrm>
            <a:off x="2000250" y="4598988"/>
            <a:ext cx="357188" cy="357187"/>
          </a:xfrm>
          <a:prstGeom prst="rect">
            <a:avLst/>
          </a:prstGeom>
          <a:solidFill>
            <a:srgbClr val="00F4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78" name="Rectangle 5"/>
          <p:cNvSpPr>
            <a:spLocks/>
          </p:cNvSpPr>
          <p:nvPr/>
        </p:nvSpPr>
        <p:spPr bwMode="auto">
          <a:xfrm>
            <a:off x="2357438" y="3884613"/>
            <a:ext cx="357187" cy="357187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79" name="Rectangle 6"/>
          <p:cNvSpPr>
            <a:spLocks/>
          </p:cNvSpPr>
          <p:nvPr/>
        </p:nvSpPr>
        <p:spPr bwMode="auto">
          <a:xfrm>
            <a:off x="3429000" y="3884613"/>
            <a:ext cx="357188" cy="357187"/>
          </a:xfrm>
          <a:prstGeom prst="rect">
            <a:avLst/>
          </a:prstGeom>
          <a:solidFill>
            <a:srgbClr val="FF38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80" name="Rectangle 7"/>
          <p:cNvSpPr>
            <a:spLocks/>
          </p:cNvSpPr>
          <p:nvPr/>
        </p:nvSpPr>
        <p:spPr bwMode="auto">
          <a:xfrm>
            <a:off x="2000250" y="3170238"/>
            <a:ext cx="357188" cy="3571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81" name="Rectangle 8"/>
          <p:cNvSpPr>
            <a:spLocks/>
          </p:cNvSpPr>
          <p:nvPr/>
        </p:nvSpPr>
        <p:spPr bwMode="auto">
          <a:xfrm>
            <a:off x="3071813" y="3527425"/>
            <a:ext cx="357187" cy="357188"/>
          </a:xfrm>
          <a:prstGeom prst="rect">
            <a:avLst/>
          </a:prstGeom>
          <a:solidFill>
            <a:srgbClr val="91EB5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82" name="Rectangle 9"/>
          <p:cNvSpPr>
            <a:spLocks/>
          </p:cNvSpPr>
          <p:nvPr/>
        </p:nvSpPr>
        <p:spPr bwMode="auto">
          <a:xfrm>
            <a:off x="3071813" y="3170238"/>
            <a:ext cx="357187" cy="357187"/>
          </a:xfrm>
          <a:prstGeom prst="rect">
            <a:avLst/>
          </a:prstGeom>
          <a:solidFill>
            <a:srgbClr val="00F4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83" name="Rectangle 10"/>
          <p:cNvSpPr>
            <a:spLocks/>
          </p:cNvSpPr>
          <p:nvPr/>
        </p:nvSpPr>
        <p:spPr bwMode="auto">
          <a:xfrm>
            <a:off x="1643063" y="3170238"/>
            <a:ext cx="357187" cy="357187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84" name="Rectangle 11"/>
          <p:cNvSpPr>
            <a:spLocks/>
          </p:cNvSpPr>
          <p:nvPr/>
        </p:nvSpPr>
        <p:spPr bwMode="auto">
          <a:xfrm>
            <a:off x="2357438" y="3170238"/>
            <a:ext cx="357187" cy="357187"/>
          </a:xfrm>
          <a:prstGeom prst="rect">
            <a:avLst/>
          </a:prstGeom>
          <a:solidFill>
            <a:srgbClr val="FA3CF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85" name="Rectangle 12"/>
          <p:cNvSpPr>
            <a:spLocks/>
          </p:cNvSpPr>
          <p:nvPr/>
        </p:nvSpPr>
        <p:spPr bwMode="auto">
          <a:xfrm>
            <a:off x="1643063" y="3527425"/>
            <a:ext cx="357187" cy="357188"/>
          </a:xfrm>
          <a:prstGeom prst="rect">
            <a:avLst/>
          </a:prstGeom>
          <a:solidFill>
            <a:srgbClr val="FF388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86" name="Rectangle 13"/>
          <p:cNvSpPr>
            <a:spLocks/>
          </p:cNvSpPr>
          <p:nvPr/>
        </p:nvSpPr>
        <p:spPr bwMode="auto">
          <a:xfrm>
            <a:off x="3429000" y="3170238"/>
            <a:ext cx="357188" cy="357187"/>
          </a:xfrm>
          <a:prstGeom prst="rect">
            <a:avLst/>
          </a:prstGeom>
          <a:solidFill>
            <a:srgbClr val="FF38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87" name="Rectangle 14"/>
          <p:cNvSpPr>
            <a:spLocks/>
          </p:cNvSpPr>
          <p:nvPr/>
        </p:nvSpPr>
        <p:spPr bwMode="auto">
          <a:xfrm>
            <a:off x="2714625" y="4598988"/>
            <a:ext cx="357188" cy="357187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88" name="Rectangle 15"/>
          <p:cNvSpPr>
            <a:spLocks/>
          </p:cNvSpPr>
          <p:nvPr/>
        </p:nvSpPr>
        <p:spPr bwMode="auto">
          <a:xfrm>
            <a:off x="2357438" y="4598988"/>
            <a:ext cx="357187" cy="3571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89" name="Rectangle 16"/>
          <p:cNvSpPr>
            <a:spLocks/>
          </p:cNvSpPr>
          <p:nvPr/>
        </p:nvSpPr>
        <p:spPr bwMode="auto">
          <a:xfrm>
            <a:off x="3071813" y="4956175"/>
            <a:ext cx="357187" cy="357188"/>
          </a:xfrm>
          <a:prstGeom prst="rect">
            <a:avLst/>
          </a:prstGeom>
          <a:solidFill>
            <a:srgbClr val="91EB5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90" name="Rectangle 17"/>
          <p:cNvSpPr>
            <a:spLocks/>
          </p:cNvSpPr>
          <p:nvPr/>
        </p:nvSpPr>
        <p:spPr bwMode="auto">
          <a:xfrm>
            <a:off x="1643063" y="4598988"/>
            <a:ext cx="357187" cy="357187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91" name="Rectangle 18"/>
          <p:cNvSpPr>
            <a:spLocks/>
          </p:cNvSpPr>
          <p:nvPr/>
        </p:nvSpPr>
        <p:spPr bwMode="auto">
          <a:xfrm>
            <a:off x="1643063" y="4956175"/>
            <a:ext cx="357187" cy="357188"/>
          </a:xfrm>
          <a:prstGeom prst="rect">
            <a:avLst/>
          </a:prstGeom>
          <a:solidFill>
            <a:srgbClr val="FA3CF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92" name="Rectangle 19"/>
          <p:cNvSpPr>
            <a:spLocks/>
          </p:cNvSpPr>
          <p:nvPr/>
        </p:nvSpPr>
        <p:spPr bwMode="auto">
          <a:xfrm>
            <a:off x="3071813" y="4598988"/>
            <a:ext cx="357187" cy="357187"/>
          </a:xfrm>
          <a:prstGeom prst="rect">
            <a:avLst/>
          </a:prstGeom>
          <a:solidFill>
            <a:srgbClr val="FF38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93" name="Rectangle 20"/>
          <p:cNvSpPr>
            <a:spLocks/>
          </p:cNvSpPr>
          <p:nvPr/>
        </p:nvSpPr>
        <p:spPr bwMode="auto">
          <a:xfrm>
            <a:off x="2714625" y="4241800"/>
            <a:ext cx="357188" cy="357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94" name="Rectangle 21"/>
          <p:cNvSpPr>
            <a:spLocks/>
          </p:cNvSpPr>
          <p:nvPr/>
        </p:nvSpPr>
        <p:spPr bwMode="auto">
          <a:xfrm>
            <a:off x="2714625" y="3884613"/>
            <a:ext cx="357188" cy="357187"/>
          </a:xfrm>
          <a:prstGeom prst="rect">
            <a:avLst/>
          </a:prstGeom>
          <a:solidFill>
            <a:srgbClr val="91EB5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95" name="Rectangle 22"/>
          <p:cNvSpPr>
            <a:spLocks/>
          </p:cNvSpPr>
          <p:nvPr/>
        </p:nvSpPr>
        <p:spPr bwMode="auto">
          <a:xfrm>
            <a:off x="2357438" y="4241800"/>
            <a:ext cx="357187" cy="357188"/>
          </a:xfrm>
          <a:prstGeom prst="rect">
            <a:avLst/>
          </a:prstGeom>
          <a:solidFill>
            <a:srgbClr val="00F4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96" name="Rectangle 23"/>
          <p:cNvSpPr>
            <a:spLocks/>
          </p:cNvSpPr>
          <p:nvPr/>
        </p:nvSpPr>
        <p:spPr bwMode="auto">
          <a:xfrm>
            <a:off x="3429000" y="4241800"/>
            <a:ext cx="357188" cy="357188"/>
          </a:xfrm>
          <a:prstGeom prst="rect">
            <a:avLst/>
          </a:prstGeom>
          <a:solidFill>
            <a:srgbClr val="FA3CF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97" name="Rectangle 24"/>
          <p:cNvSpPr>
            <a:spLocks/>
          </p:cNvSpPr>
          <p:nvPr/>
        </p:nvSpPr>
        <p:spPr bwMode="auto">
          <a:xfrm>
            <a:off x="2000250" y="4241800"/>
            <a:ext cx="357188" cy="357188"/>
          </a:xfrm>
          <a:prstGeom prst="rect">
            <a:avLst/>
          </a:prstGeom>
          <a:solidFill>
            <a:srgbClr val="FF388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98" name="Rectangle 25"/>
          <p:cNvSpPr>
            <a:spLocks/>
          </p:cNvSpPr>
          <p:nvPr/>
        </p:nvSpPr>
        <p:spPr bwMode="auto">
          <a:xfrm>
            <a:off x="2714625" y="4956175"/>
            <a:ext cx="357188" cy="357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699" name="Rectangle 26"/>
          <p:cNvSpPr>
            <a:spLocks/>
          </p:cNvSpPr>
          <p:nvPr/>
        </p:nvSpPr>
        <p:spPr bwMode="auto">
          <a:xfrm>
            <a:off x="2714625" y="3170238"/>
            <a:ext cx="357188" cy="357187"/>
          </a:xfrm>
          <a:prstGeom prst="rect">
            <a:avLst/>
          </a:prstGeom>
          <a:solidFill>
            <a:srgbClr val="91EB5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700" name="Rectangle 27"/>
          <p:cNvSpPr>
            <a:spLocks/>
          </p:cNvSpPr>
          <p:nvPr/>
        </p:nvSpPr>
        <p:spPr bwMode="auto">
          <a:xfrm>
            <a:off x="2714625" y="3527425"/>
            <a:ext cx="357188" cy="357188"/>
          </a:xfrm>
          <a:prstGeom prst="rect">
            <a:avLst/>
          </a:prstGeom>
          <a:solidFill>
            <a:srgbClr val="00F4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701" name="Rectangle 28"/>
          <p:cNvSpPr>
            <a:spLocks/>
          </p:cNvSpPr>
          <p:nvPr/>
        </p:nvSpPr>
        <p:spPr bwMode="auto">
          <a:xfrm>
            <a:off x="2000250" y="3527425"/>
            <a:ext cx="357188" cy="357188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702" name="Rectangle 29"/>
          <p:cNvSpPr>
            <a:spLocks/>
          </p:cNvSpPr>
          <p:nvPr/>
        </p:nvSpPr>
        <p:spPr bwMode="auto">
          <a:xfrm>
            <a:off x="2357438" y="3527425"/>
            <a:ext cx="357187" cy="357188"/>
          </a:xfrm>
          <a:prstGeom prst="rect">
            <a:avLst/>
          </a:prstGeom>
          <a:solidFill>
            <a:srgbClr val="FA3CF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703" name="Rectangle 30"/>
          <p:cNvSpPr>
            <a:spLocks/>
          </p:cNvSpPr>
          <p:nvPr/>
        </p:nvSpPr>
        <p:spPr bwMode="auto">
          <a:xfrm>
            <a:off x="1643063" y="4241800"/>
            <a:ext cx="357187" cy="357188"/>
          </a:xfrm>
          <a:prstGeom prst="rect">
            <a:avLst/>
          </a:prstGeom>
          <a:solidFill>
            <a:srgbClr val="FF38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704" name="Rectangle 31"/>
          <p:cNvSpPr>
            <a:spLocks/>
          </p:cNvSpPr>
          <p:nvPr/>
        </p:nvSpPr>
        <p:spPr bwMode="auto">
          <a:xfrm>
            <a:off x="3429000" y="4956175"/>
            <a:ext cx="357188" cy="357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705" name="Rectangle 32"/>
          <p:cNvSpPr>
            <a:spLocks/>
          </p:cNvSpPr>
          <p:nvPr/>
        </p:nvSpPr>
        <p:spPr bwMode="auto">
          <a:xfrm>
            <a:off x="2357438" y="4956175"/>
            <a:ext cx="357187" cy="357188"/>
          </a:xfrm>
          <a:prstGeom prst="rect">
            <a:avLst/>
          </a:prstGeom>
          <a:solidFill>
            <a:srgbClr val="00F4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706" name="Rectangle 33"/>
          <p:cNvSpPr>
            <a:spLocks/>
          </p:cNvSpPr>
          <p:nvPr/>
        </p:nvSpPr>
        <p:spPr bwMode="auto">
          <a:xfrm>
            <a:off x="2000250" y="4956175"/>
            <a:ext cx="357188" cy="357188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707" name="Rectangle 34"/>
          <p:cNvSpPr>
            <a:spLocks/>
          </p:cNvSpPr>
          <p:nvPr/>
        </p:nvSpPr>
        <p:spPr bwMode="auto">
          <a:xfrm>
            <a:off x="3429000" y="3527425"/>
            <a:ext cx="357188" cy="357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708" name="Rectangle 35"/>
          <p:cNvSpPr>
            <a:spLocks/>
          </p:cNvSpPr>
          <p:nvPr/>
        </p:nvSpPr>
        <p:spPr bwMode="auto">
          <a:xfrm>
            <a:off x="3429000" y="4598988"/>
            <a:ext cx="357188" cy="357187"/>
          </a:xfrm>
          <a:prstGeom prst="rect">
            <a:avLst/>
          </a:prstGeom>
          <a:solidFill>
            <a:srgbClr val="00F4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709" name="Rectangle 36"/>
          <p:cNvSpPr>
            <a:spLocks/>
          </p:cNvSpPr>
          <p:nvPr/>
        </p:nvSpPr>
        <p:spPr bwMode="auto">
          <a:xfrm>
            <a:off x="3071813" y="3884613"/>
            <a:ext cx="357187" cy="357187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710" name="Rectangle 37"/>
          <p:cNvSpPr>
            <a:spLocks/>
          </p:cNvSpPr>
          <p:nvPr/>
        </p:nvSpPr>
        <p:spPr bwMode="auto">
          <a:xfrm>
            <a:off x="1643063" y="3884613"/>
            <a:ext cx="357187" cy="357187"/>
          </a:xfrm>
          <a:prstGeom prst="rect">
            <a:avLst/>
          </a:prstGeom>
          <a:solidFill>
            <a:srgbClr val="FF38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grpSp>
        <p:nvGrpSpPr>
          <p:cNvPr id="28711" name="Group 38"/>
          <p:cNvGrpSpPr>
            <a:grpSpLocks/>
          </p:cNvGrpSpPr>
          <p:nvPr/>
        </p:nvGrpSpPr>
        <p:grpSpPr bwMode="auto">
          <a:xfrm>
            <a:off x="5348288" y="3170238"/>
            <a:ext cx="2143125" cy="2143125"/>
            <a:chOff x="0" y="0"/>
            <a:chExt cx="1920" cy="1920"/>
          </a:xfrm>
        </p:grpSpPr>
        <p:sp>
          <p:nvSpPr>
            <p:cNvPr id="28826" name="Rectangle 39"/>
            <p:cNvSpPr>
              <a:spLocks/>
            </p:cNvSpPr>
            <p:nvPr/>
          </p:nvSpPr>
          <p:spPr bwMode="auto">
            <a:xfrm>
              <a:off x="1280" y="96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27" name="Rectangle 40"/>
            <p:cNvSpPr>
              <a:spLocks/>
            </p:cNvSpPr>
            <p:nvPr/>
          </p:nvSpPr>
          <p:spPr bwMode="auto">
            <a:xfrm>
              <a:off x="320" y="64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28" name="Rectangle 41"/>
            <p:cNvSpPr>
              <a:spLocks/>
            </p:cNvSpPr>
            <p:nvPr/>
          </p:nvSpPr>
          <p:spPr bwMode="auto">
            <a:xfrm>
              <a:off x="320" y="128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29" name="Rectangle 42"/>
            <p:cNvSpPr>
              <a:spLocks/>
            </p:cNvSpPr>
            <p:nvPr/>
          </p:nvSpPr>
          <p:spPr bwMode="auto">
            <a:xfrm>
              <a:off x="640" y="64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30" name="Rectangle 43"/>
            <p:cNvSpPr>
              <a:spLocks/>
            </p:cNvSpPr>
            <p:nvPr/>
          </p:nvSpPr>
          <p:spPr bwMode="auto">
            <a:xfrm>
              <a:off x="1600" y="64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31" name="Rectangle 44"/>
            <p:cNvSpPr>
              <a:spLocks/>
            </p:cNvSpPr>
            <p:nvPr/>
          </p:nvSpPr>
          <p:spPr bwMode="auto">
            <a:xfrm>
              <a:off x="320" y="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32" name="Rectangle 45"/>
            <p:cNvSpPr>
              <a:spLocks/>
            </p:cNvSpPr>
            <p:nvPr/>
          </p:nvSpPr>
          <p:spPr bwMode="auto">
            <a:xfrm>
              <a:off x="1280" y="32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33" name="Rectangle 46"/>
            <p:cNvSpPr>
              <a:spLocks/>
            </p:cNvSpPr>
            <p:nvPr/>
          </p:nvSpPr>
          <p:spPr bwMode="auto">
            <a:xfrm>
              <a:off x="1280" y="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34" name="Rectangle 47"/>
            <p:cNvSpPr>
              <a:spLocks/>
            </p:cNvSpPr>
            <p:nvPr/>
          </p:nvSpPr>
          <p:spPr bwMode="auto">
            <a:xfrm>
              <a:off x="0" y="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35" name="Rectangle 48"/>
            <p:cNvSpPr>
              <a:spLocks/>
            </p:cNvSpPr>
            <p:nvPr/>
          </p:nvSpPr>
          <p:spPr bwMode="auto">
            <a:xfrm>
              <a:off x="640" y="0"/>
              <a:ext cx="320" cy="320"/>
            </a:xfrm>
            <a:prstGeom prst="rect">
              <a:avLst/>
            </a:prstGeom>
            <a:solidFill>
              <a:srgbClr val="FA3CF1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36" name="Rectangle 49"/>
            <p:cNvSpPr>
              <a:spLocks/>
            </p:cNvSpPr>
            <p:nvPr/>
          </p:nvSpPr>
          <p:spPr bwMode="auto">
            <a:xfrm>
              <a:off x="0" y="320"/>
              <a:ext cx="320" cy="320"/>
            </a:xfrm>
            <a:prstGeom prst="rect">
              <a:avLst/>
            </a:prstGeom>
            <a:solidFill>
              <a:srgbClr val="FF3884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37" name="Rectangle 50"/>
            <p:cNvSpPr>
              <a:spLocks/>
            </p:cNvSpPr>
            <p:nvPr/>
          </p:nvSpPr>
          <p:spPr bwMode="auto">
            <a:xfrm>
              <a:off x="1600" y="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38" name="Rectangle 51"/>
            <p:cNvSpPr>
              <a:spLocks/>
            </p:cNvSpPr>
            <p:nvPr/>
          </p:nvSpPr>
          <p:spPr bwMode="auto">
            <a:xfrm>
              <a:off x="960" y="128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39" name="Rectangle 52"/>
            <p:cNvSpPr>
              <a:spLocks/>
            </p:cNvSpPr>
            <p:nvPr/>
          </p:nvSpPr>
          <p:spPr bwMode="auto">
            <a:xfrm>
              <a:off x="640" y="128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40" name="Rectangle 53"/>
            <p:cNvSpPr>
              <a:spLocks/>
            </p:cNvSpPr>
            <p:nvPr/>
          </p:nvSpPr>
          <p:spPr bwMode="auto">
            <a:xfrm>
              <a:off x="1280" y="160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41" name="Rectangle 54"/>
            <p:cNvSpPr>
              <a:spLocks/>
            </p:cNvSpPr>
            <p:nvPr/>
          </p:nvSpPr>
          <p:spPr bwMode="auto">
            <a:xfrm>
              <a:off x="0" y="128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42" name="Rectangle 55"/>
            <p:cNvSpPr>
              <a:spLocks/>
            </p:cNvSpPr>
            <p:nvPr/>
          </p:nvSpPr>
          <p:spPr bwMode="auto">
            <a:xfrm>
              <a:off x="0" y="1600"/>
              <a:ext cx="320" cy="320"/>
            </a:xfrm>
            <a:prstGeom prst="rect">
              <a:avLst/>
            </a:prstGeom>
            <a:solidFill>
              <a:srgbClr val="FA3CF1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43" name="Rectangle 56"/>
            <p:cNvSpPr>
              <a:spLocks/>
            </p:cNvSpPr>
            <p:nvPr/>
          </p:nvSpPr>
          <p:spPr bwMode="auto">
            <a:xfrm>
              <a:off x="1280" y="128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44" name="Rectangle 57"/>
            <p:cNvSpPr>
              <a:spLocks/>
            </p:cNvSpPr>
            <p:nvPr/>
          </p:nvSpPr>
          <p:spPr bwMode="auto">
            <a:xfrm>
              <a:off x="960" y="96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45" name="Rectangle 58"/>
            <p:cNvSpPr>
              <a:spLocks/>
            </p:cNvSpPr>
            <p:nvPr/>
          </p:nvSpPr>
          <p:spPr bwMode="auto">
            <a:xfrm>
              <a:off x="960" y="64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46" name="Rectangle 59"/>
            <p:cNvSpPr>
              <a:spLocks/>
            </p:cNvSpPr>
            <p:nvPr/>
          </p:nvSpPr>
          <p:spPr bwMode="auto">
            <a:xfrm>
              <a:off x="640" y="96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47" name="Rectangle 60"/>
            <p:cNvSpPr>
              <a:spLocks/>
            </p:cNvSpPr>
            <p:nvPr/>
          </p:nvSpPr>
          <p:spPr bwMode="auto">
            <a:xfrm>
              <a:off x="1600" y="960"/>
              <a:ext cx="320" cy="320"/>
            </a:xfrm>
            <a:prstGeom prst="rect">
              <a:avLst/>
            </a:prstGeom>
            <a:solidFill>
              <a:srgbClr val="FA3CF1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48" name="Rectangle 61"/>
            <p:cNvSpPr>
              <a:spLocks/>
            </p:cNvSpPr>
            <p:nvPr/>
          </p:nvSpPr>
          <p:spPr bwMode="auto">
            <a:xfrm>
              <a:off x="320" y="960"/>
              <a:ext cx="320" cy="320"/>
            </a:xfrm>
            <a:prstGeom prst="rect">
              <a:avLst/>
            </a:prstGeom>
            <a:solidFill>
              <a:srgbClr val="FF3884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49" name="Rectangle 62"/>
            <p:cNvSpPr>
              <a:spLocks/>
            </p:cNvSpPr>
            <p:nvPr/>
          </p:nvSpPr>
          <p:spPr bwMode="auto">
            <a:xfrm>
              <a:off x="960" y="160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50" name="Rectangle 63"/>
            <p:cNvSpPr>
              <a:spLocks/>
            </p:cNvSpPr>
            <p:nvPr/>
          </p:nvSpPr>
          <p:spPr bwMode="auto">
            <a:xfrm>
              <a:off x="960" y="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51" name="Rectangle 64"/>
            <p:cNvSpPr>
              <a:spLocks/>
            </p:cNvSpPr>
            <p:nvPr/>
          </p:nvSpPr>
          <p:spPr bwMode="auto">
            <a:xfrm>
              <a:off x="960" y="32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52" name="Rectangle 65"/>
            <p:cNvSpPr>
              <a:spLocks/>
            </p:cNvSpPr>
            <p:nvPr/>
          </p:nvSpPr>
          <p:spPr bwMode="auto">
            <a:xfrm>
              <a:off x="320" y="32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53" name="Rectangle 66"/>
            <p:cNvSpPr>
              <a:spLocks/>
            </p:cNvSpPr>
            <p:nvPr/>
          </p:nvSpPr>
          <p:spPr bwMode="auto">
            <a:xfrm>
              <a:off x="640" y="320"/>
              <a:ext cx="320" cy="320"/>
            </a:xfrm>
            <a:prstGeom prst="rect">
              <a:avLst/>
            </a:prstGeom>
            <a:solidFill>
              <a:srgbClr val="FA3CF1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54" name="Rectangle 67"/>
            <p:cNvSpPr>
              <a:spLocks/>
            </p:cNvSpPr>
            <p:nvPr/>
          </p:nvSpPr>
          <p:spPr bwMode="auto">
            <a:xfrm>
              <a:off x="0" y="96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55" name="Rectangle 68"/>
            <p:cNvSpPr>
              <a:spLocks/>
            </p:cNvSpPr>
            <p:nvPr/>
          </p:nvSpPr>
          <p:spPr bwMode="auto">
            <a:xfrm>
              <a:off x="1600" y="160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56" name="Rectangle 69"/>
            <p:cNvSpPr>
              <a:spLocks/>
            </p:cNvSpPr>
            <p:nvPr/>
          </p:nvSpPr>
          <p:spPr bwMode="auto">
            <a:xfrm>
              <a:off x="640" y="160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57" name="Rectangle 70"/>
            <p:cNvSpPr>
              <a:spLocks/>
            </p:cNvSpPr>
            <p:nvPr/>
          </p:nvSpPr>
          <p:spPr bwMode="auto">
            <a:xfrm>
              <a:off x="320" y="160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58" name="Rectangle 71"/>
            <p:cNvSpPr>
              <a:spLocks/>
            </p:cNvSpPr>
            <p:nvPr/>
          </p:nvSpPr>
          <p:spPr bwMode="auto">
            <a:xfrm>
              <a:off x="1600" y="32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59" name="Rectangle 72"/>
            <p:cNvSpPr>
              <a:spLocks/>
            </p:cNvSpPr>
            <p:nvPr/>
          </p:nvSpPr>
          <p:spPr bwMode="auto">
            <a:xfrm>
              <a:off x="1600" y="128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60" name="Rectangle 73"/>
            <p:cNvSpPr>
              <a:spLocks/>
            </p:cNvSpPr>
            <p:nvPr/>
          </p:nvSpPr>
          <p:spPr bwMode="auto">
            <a:xfrm>
              <a:off x="1280" y="64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61" name="Rectangle 74"/>
            <p:cNvSpPr>
              <a:spLocks/>
            </p:cNvSpPr>
            <p:nvPr/>
          </p:nvSpPr>
          <p:spPr bwMode="auto">
            <a:xfrm>
              <a:off x="0" y="64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</p:grpSp>
      <p:grpSp>
        <p:nvGrpSpPr>
          <p:cNvPr id="28712" name="Group 75"/>
          <p:cNvGrpSpPr>
            <a:grpSpLocks/>
          </p:cNvGrpSpPr>
          <p:nvPr/>
        </p:nvGrpSpPr>
        <p:grpSpPr bwMode="auto">
          <a:xfrm>
            <a:off x="5348288" y="3170238"/>
            <a:ext cx="2143125" cy="2143125"/>
            <a:chOff x="0" y="0"/>
            <a:chExt cx="1920" cy="1920"/>
          </a:xfrm>
        </p:grpSpPr>
        <p:sp>
          <p:nvSpPr>
            <p:cNvPr id="28790" name="Rectangle 76"/>
            <p:cNvSpPr>
              <a:spLocks/>
            </p:cNvSpPr>
            <p:nvPr/>
          </p:nvSpPr>
          <p:spPr bwMode="auto">
            <a:xfrm>
              <a:off x="1600" y="96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91" name="Rectangle 77"/>
            <p:cNvSpPr>
              <a:spLocks/>
            </p:cNvSpPr>
            <p:nvPr/>
          </p:nvSpPr>
          <p:spPr bwMode="auto">
            <a:xfrm>
              <a:off x="640" y="64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92" name="Rectangle 78"/>
            <p:cNvSpPr>
              <a:spLocks/>
            </p:cNvSpPr>
            <p:nvPr/>
          </p:nvSpPr>
          <p:spPr bwMode="auto">
            <a:xfrm>
              <a:off x="640" y="128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93" name="Rectangle 79"/>
            <p:cNvSpPr>
              <a:spLocks/>
            </p:cNvSpPr>
            <p:nvPr/>
          </p:nvSpPr>
          <p:spPr bwMode="auto">
            <a:xfrm>
              <a:off x="960" y="64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94" name="Rectangle 80"/>
            <p:cNvSpPr>
              <a:spLocks/>
            </p:cNvSpPr>
            <p:nvPr/>
          </p:nvSpPr>
          <p:spPr bwMode="auto">
            <a:xfrm>
              <a:off x="0" y="64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95" name="Rectangle 81"/>
            <p:cNvSpPr>
              <a:spLocks/>
            </p:cNvSpPr>
            <p:nvPr/>
          </p:nvSpPr>
          <p:spPr bwMode="auto">
            <a:xfrm>
              <a:off x="640" y="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96" name="Rectangle 82"/>
            <p:cNvSpPr>
              <a:spLocks/>
            </p:cNvSpPr>
            <p:nvPr/>
          </p:nvSpPr>
          <p:spPr bwMode="auto">
            <a:xfrm>
              <a:off x="1600" y="32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97" name="Rectangle 83"/>
            <p:cNvSpPr>
              <a:spLocks/>
            </p:cNvSpPr>
            <p:nvPr/>
          </p:nvSpPr>
          <p:spPr bwMode="auto">
            <a:xfrm>
              <a:off x="1600" y="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98" name="Rectangle 84"/>
            <p:cNvSpPr>
              <a:spLocks/>
            </p:cNvSpPr>
            <p:nvPr/>
          </p:nvSpPr>
          <p:spPr bwMode="auto">
            <a:xfrm>
              <a:off x="320" y="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99" name="Rectangle 85"/>
            <p:cNvSpPr>
              <a:spLocks/>
            </p:cNvSpPr>
            <p:nvPr/>
          </p:nvSpPr>
          <p:spPr bwMode="auto">
            <a:xfrm>
              <a:off x="960" y="0"/>
              <a:ext cx="320" cy="320"/>
            </a:xfrm>
            <a:prstGeom prst="rect">
              <a:avLst/>
            </a:prstGeom>
            <a:solidFill>
              <a:srgbClr val="FA3CF1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00" name="Rectangle 86"/>
            <p:cNvSpPr>
              <a:spLocks/>
            </p:cNvSpPr>
            <p:nvPr/>
          </p:nvSpPr>
          <p:spPr bwMode="auto">
            <a:xfrm>
              <a:off x="320" y="320"/>
              <a:ext cx="320" cy="320"/>
            </a:xfrm>
            <a:prstGeom prst="rect">
              <a:avLst/>
            </a:prstGeom>
            <a:solidFill>
              <a:srgbClr val="FF3884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01" name="Rectangle 87"/>
            <p:cNvSpPr>
              <a:spLocks/>
            </p:cNvSpPr>
            <p:nvPr/>
          </p:nvSpPr>
          <p:spPr bwMode="auto">
            <a:xfrm>
              <a:off x="0" y="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02" name="Rectangle 88"/>
            <p:cNvSpPr>
              <a:spLocks/>
            </p:cNvSpPr>
            <p:nvPr/>
          </p:nvSpPr>
          <p:spPr bwMode="auto">
            <a:xfrm>
              <a:off x="1280" y="128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03" name="Rectangle 89"/>
            <p:cNvSpPr>
              <a:spLocks/>
            </p:cNvSpPr>
            <p:nvPr/>
          </p:nvSpPr>
          <p:spPr bwMode="auto">
            <a:xfrm>
              <a:off x="960" y="128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04" name="Rectangle 90"/>
            <p:cNvSpPr>
              <a:spLocks/>
            </p:cNvSpPr>
            <p:nvPr/>
          </p:nvSpPr>
          <p:spPr bwMode="auto">
            <a:xfrm>
              <a:off x="1600" y="160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05" name="Rectangle 91"/>
            <p:cNvSpPr>
              <a:spLocks/>
            </p:cNvSpPr>
            <p:nvPr/>
          </p:nvSpPr>
          <p:spPr bwMode="auto">
            <a:xfrm>
              <a:off x="320" y="128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06" name="Rectangle 92"/>
            <p:cNvSpPr>
              <a:spLocks/>
            </p:cNvSpPr>
            <p:nvPr/>
          </p:nvSpPr>
          <p:spPr bwMode="auto">
            <a:xfrm>
              <a:off x="320" y="1600"/>
              <a:ext cx="320" cy="320"/>
            </a:xfrm>
            <a:prstGeom prst="rect">
              <a:avLst/>
            </a:prstGeom>
            <a:solidFill>
              <a:srgbClr val="FA3CF1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07" name="Rectangle 93"/>
            <p:cNvSpPr>
              <a:spLocks/>
            </p:cNvSpPr>
            <p:nvPr/>
          </p:nvSpPr>
          <p:spPr bwMode="auto">
            <a:xfrm>
              <a:off x="1600" y="128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08" name="Rectangle 94"/>
            <p:cNvSpPr>
              <a:spLocks/>
            </p:cNvSpPr>
            <p:nvPr/>
          </p:nvSpPr>
          <p:spPr bwMode="auto">
            <a:xfrm>
              <a:off x="1280" y="96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09" name="Rectangle 95"/>
            <p:cNvSpPr>
              <a:spLocks/>
            </p:cNvSpPr>
            <p:nvPr/>
          </p:nvSpPr>
          <p:spPr bwMode="auto">
            <a:xfrm>
              <a:off x="1280" y="64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10" name="Rectangle 96"/>
            <p:cNvSpPr>
              <a:spLocks/>
            </p:cNvSpPr>
            <p:nvPr/>
          </p:nvSpPr>
          <p:spPr bwMode="auto">
            <a:xfrm>
              <a:off x="960" y="96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11" name="Rectangle 97"/>
            <p:cNvSpPr>
              <a:spLocks/>
            </p:cNvSpPr>
            <p:nvPr/>
          </p:nvSpPr>
          <p:spPr bwMode="auto">
            <a:xfrm>
              <a:off x="0" y="960"/>
              <a:ext cx="320" cy="320"/>
            </a:xfrm>
            <a:prstGeom prst="rect">
              <a:avLst/>
            </a:prstGeom>
            <a:solidFill>
              <a:srgbClr val="FA3CF1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12" name="Rectangle 98"/>
            <p:cNvSpPr>
              <a:spLocks/>
            </p:cNvSpPr>
            <p:nvPr/>
          </p:nvSpPr>
          <p:spPr bwMode="auto">
            <a:xfrm>
              <a:off x="640" y="960"/>
              <a:ext cx="320" cy="320"/>
            </a:xfrm>
            <a:prstGeom prst="rect">
              <a:avLst/>
            </a:prstGeom>
            <a:solidFill>
              <a:srgbClr val="FF3884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13" name="Rectangle 99"/>
            <p:cNvSpPr>
              <a:spLocks/>
            </p:cNvSpPr>
            <p:nvPr/>
          </p:nvSpPr>
          <p:spPr bwMode="auto">
            <a:xfrm>
              <a:off x="1280" y="160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14" name="Rectangle 100"/>
            <p:cNvSpPr>
              <a:spLocks/>
            </p:cNvSpPr>
            <p:nvPr/>
          </p:nvSpPr>
          <p:spPr bwMode="auto">
            <a:xfrm>
              <a:off x="1280" y="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15" name="Rectangle 101"/>
            <p:cNvSpPr>
              <a:spLocks/>
            </p:cNvSpPr>
            <p:nvPr/>
          </p:nvSpPr>
          <p:spPr bwMode="auto">
            <a:xfrm>
              <a:off x="1280" y="32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16" name="Rectangle 102"/>
            <p:cNvSpPr>
              <a:spLocks/>
            </p:cNvSpPr>
            <p:nvPr/>
          </p:nvSpPr>
          <p:spPr bwMode="auto">
            <a:xfrm>
              <a:off x="640" y="32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17" name="Rectangle 103"/>
            <p:cNvSpPr>
              <a:spLocks/>
            </p:cNvSpPr>
            <p:nvPr/>
          </p:nvSpPr>
          <p:spPr bwMode="auto">
            <a:xfrm>
              <a:off x="960" y="320"/>
              <a:ext cx="320" cy="320"/>
            </a:xfrm>
            <a:prstGeom prst="rect">
              <a:avLst/>
            </a:prstGeom>
            <a:solidFill>
              <a:srgbClr val="FA3CF1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18" name="Rectangle 104"/>
            <p:cNvSpPr>
              <a:spLocks/>
            </p:cNvSpPr>
            <p:nvPr/>
          </p:nvSpPr>
          <p:spPr bwMode="auto">
            <a:xfrm>
              <a:off x="320" y="96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19" name="Rectangle 105"/>
            <p:cNvSpPr>
              <a:spLocks/>
            </p:cNvSpPr>
            <p:nvPr/>
          </p:nvSpPr>
          <p:spPr bwMode="auto">
            <a:xfrm>
              <a:off x="0" y="160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20" name="Rectangle 106"/>
            <p:cNvSpPr>
              <a:spLocks/>
            </p:cNvSpPr>
            <p:nvPr/>
          </p:nvSpPr>
          <p:spPr bwMode="auto">
            <a:xfrm>
              <a:off x="960" y="160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21" name="Rectangle 107"/>
            <p:cNvSpPr>
              <a:spLocks/>
            </p:cNvSpPr>
            <p:nvPr/>
          </p:nvSpPr>
          <p:spPr bwMode="auto">
            <a:xfrm>
              <a:off x="640" y="160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22" name="Rectangle 108"/>
            <p:cNvSpPr>
              <a:spLocks/>
            </p:cNvSpPr>
            <p:nvPr/>
          </p:nvSpPr>
          <p:spPr bwMode="auto">
            <a:xfrm>
              <a:off x="0" y="32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23" name="Rectangle 109"/>
            <p:cNvSpPr>
              <a:spLocks/>
            </p:cNvSpPr>
            <p:nvPr/>
          </p:nvSpPr>
          <p:spPr bwMode="auto">
            <a:xfrm>
              <a:off x="0" y="128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24" name="Rectangle 110"/>
            <p:cNvSpPr>
              <a:spLocks/>
            </p:cNvSpPr>
            <p:nvPr/>
          </p:nvSpPr>
          <p:spPr bwMode="auto">
            <a:xfrm>
              <a:off x="1600" y="64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825" name="Rectangle 111"/>
            <p:cNvSpPr>
              <a:spLocks/>
            </p:cNvSpPr>
            <p:nvPr/>
          </p:nvSpPr>
          <p:spPr bwMode="auto">
            <a:xfrm>
              <a:off x="320" y="64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</p:grpSp>
      <p:grpSp>
        <p:nvGrpSpPr>
          <p:cNvPr id="28713" name="Group 112"/>
          <p:cNvGrpSpPr>
            <a:grpSpLocks/>
          </p:cNvGrpSpPr>
          <p:nvPr/>
        </p:nvGrpSpPr>
        <p:grpSpPr bwMode="auto">
          <a:xfrm>
            <a:off x="5348288" y="3170238"/>
            <a:ext cx="2143125" cy="2143125"/>
            <a:chOff x="0" y="0"/>
            <a:chExt cx="1920" cy="1920"/>
          </a:xfrm>
        </p:grpSpPr>
        <p:sp>
          <p:nvSpPr>
            <p:cNvPr id="28754" name="Rectangle 113"/>
            <p:cNvSpPr>
              <a:spLocks/>
            </p:cNvSpPr>
            <p:nvPr/>
          </p:nvSpPr>
          <p:spPr bwMode="auto">
            <a:xfrm>
              <a:off x="960" y="96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55" name="Rectangle 114"/>
            <p:cNvSpPr>
              <a:spLocks/>
            </p:cNvSpPr>
            <p:nvPr/>
          </p:nvSpPr>
          <p:spPr bwMode="auto">
            <a:xfrm>
              <a:off x="0" y="64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56" name="Rectangle 115"/>
            <p:cNvSpPr>
              <a:spLocks/>
            </p:cNvSpPr>
            <p:nvPr/>
          </p:nvSpPr>
          <p:spPr bwMode="auto">
            <a:xfrm>
              <a:off x="0" y="128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57" name="Rectangle 116"/>
            <p:cNvSpPr>
              <a:spLocks/>
            </p:cNvSpPr>
            <p:nvPr/>
          </p:nvSpPr>
          <p:spPr bwMode="auto">
            <a:xfrm>
              <a:off x="320" y="64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58" name="Rectangle 117"/>
            <p:cNvSpPr>
              <a:spLocks/>
            </p:cNvSpPr>
            <p:nvPr/>
          </p:nvSpPr>
          <p:spPr bwMode="auto">
            <a:xfrm>
              <a:off x="1280" y="64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59" name="Rectangle 118"/>
            <p:cNvSpPr>
              <a:spLocks/>
            </p:cNvSpPr>
            <p:nvPr/>
          </p:nvSpPr>
          <p:spPr bwMode="auto">
            <a:xfrm>
              <a:off x="0" y="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60" name="Rectangle 119"/>
            <p:cNvSpPr>
              <a:spLocks/>
            </p:cNvSpPr>
            <p:nvPr/>
          </p:nvSpPr>
          <p:spPr bwMode="auto">
            <a:xfrm>
              <a:off x="960" y="32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61" name="Rectangle 120"/>
            <p:cNvSpPr>
              <a:spLocks/>
            </p:cNvSpPr>
            <p:nvPr/>
          </p:nvSpPr>
          <p:spPr bwMode="auto">
            <a:xfrm>
              <a:off x="960" y="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62" name="Rectangle 121"/>
            <p:cNvSpPr>
              <a:spLocks/>
            </p:cNvSpPr>
            <p:nvPr/>
          </p:nvSpPr>
          <p:spPr bwMode="auto">
            <a:xfrm>
              <a:off x="1600" y="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63" name="Rectangle 122"/>
            <p:cNvSpPr>
              <a:spLocks/>
            </p:cNvSpPr>
            <p:nvPr/>
          </p:nvSpPr>
          <p:spPr bwMode="auto">
            <a:xfrm>
              <a:off x="320" y="0"/>
              <a:ext cx="320" cy="320"/>
            </a:xfrm>
            <a:prstGeom prst="rect">
              <a:avLst/>
            </a:prstGeom>
            <a:solidFill>
              <a:srgbClr val="FA3CF1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64" name="Rectangle 123"/>
            <p:cNvSpPr>
              <a:spLocks/>
            </p:cNvSpPr>
            <p:nvPr/>
          </p:nvSpPr>
          <p:spPr bwMode="auto">
            <a:xfrm>
              <a:off x="1600" y="320"/>
              <a:ext cx="320" cy="320"/>
            </a:xfrm>
            <a:prstGeom prst="rect">
              <a:avLst/>
            </a:prstGeom>
            <a:solidFill>
              <a:srgbClr val="FF3884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65" name="Rectangle 124"/>
            <p:cNvSpPr>
              <a:spLocks/>
            </p:cNvSpPr>
            <p:nvPr/>
          </p:nvSpPr>
          <p:spPr bwMode="auto">
            <a:xfrm>
              <a:off x="1280" y="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66" name="Rectangle 125"/>
            <p:cNvSpPr>
              <a:spLocks/>
            </p:cNvSpPr>
            <p:nvPr/>
          </p:nvSpPr>
          <p:spPr bwMode="auto">
            <a:xfrm>
              <a:off x="640" y="128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67" name="Rectangle 126"/>
            <p:cNvSpPr>
              <a:spLocks/>
            </p:cNvSpPr>
            <p:nvPr/>
          </p:nvSpPr>
          <p:spPr bwMode="auto">
            <a:xfrm>
              <a:off x="320" y="128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68" name="Rectangle 127"/>
            <p:cNvSpPr>
              <a:spLocks/>
            </p:cNvSpPr>
            <p:nvPr/>
          </p:nvSpPr>
          <p:spPr bwMode="auto">
            <a:xfrm>
              <a:off x="960" y="160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69" name="Rectangle 128"/>
            <p:cNvSpPr>
              <a:spLocks/>
            </p:cNvSpPr>
            <p:nvPr/>
          </p:nvSpPr>
          <p:spPr bwMode="auto">
            <a:xfrm>
              <a:off x="1600" y="128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70" name="Rectangle 129"/>
            <p:cNvSpPr>
              <a:spLocks/>
            </p:cNvSpPr>
            <p:nvPr/>
          </p:nvSpPr>
          <p:spPr bwMode="auto">
            <a:xfrm>
              <a:off x="1600" y="1600"/>
              <a:ext cx="320" cy="320"/>
            </a:xfrm>
            <a:prstGeom prst="rect">
              <a:avLst/>
            </a:prstGeom>
            <a:solidFill>
              <a:srgbClr val="FA3CF1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71" name="Rectangle 130"/>
            <p:cNvSpPr>
              <a:spLocks/>
            </p:cNvSpPr>
            <p:nvPr/>
          </p:nvSpPr>
          <p:spPr bwMode="auto">
            <a:xfrm>
              <a:off x="960" y="128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72" name="Rectangle 131"/>
            <p:cNvSpPr>
              <a:spLocks/>
            </p:cNvSpPr>
            <p:nvPr/>
          </p:nvSpPr>
          <p:spPr bwMode="auto">
            <a:xfrm>
              <a:off x="640" y="96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73" name="Rectangle 132"/>
            <p:cNvSpPr>
              <a:spLocks/>
            </p:cNvSpPr>
            <p:nvPr/>
          </p:nvSpPr>
          <p:spPr bwMode="auto">
            <a:xfrm>
              <a:off x="640" y="64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74" name="Rectangle 133"/>
            <p:cNvSpPr>
              <a:spLocks/>
            </p:cNvSpPr>
            <p:nvPr/>
          </p:nvSpPr>
          <p:spPr bwMode="auto">
            <a:xfrm>
              <a:off x="320" y="96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75" name="Rectangle 134"/>
            <p:cNvSpPr>
              <a:spLocks/>
            </p:cNvSpPr>
            <p:nvPr/>
          </p:nvSpPr>
          <p:spPr bwMode="auto">
            <a:xfrm>
              <a:off x="1280" y="960"/>
              <a:ext cx="320" cy="320"/>
            </a:xfrm>
            <a:prstGeom prst="rect">
              <a:avLst/>
            </a:prstGeom>
            <a:solidFill>
              <a:srgbClr val="FA3CF1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76" name="Rectangle 135"/>
            <p:cNvSpPr>
              <a:spLocks/>
            </p:cNvSpPr>
            <p:nvPr/>
          </p:nvSpPr>
          <p:spPr bwMode="auto">
            <a:xfrm>
              <a:off x="0" y="960"/>
              <a:ext cx="320" cy="320"/>
            </a:xfrm>
            <a:prstGeom prst="rect">
              <a:avLst/>
            </a:prstGeom>
            <a:solidFill>
              <a:srgbClr val="FF3884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77" name="Rectangle 136"/>
            <p:cNvSpPr>
              <a:spLocks/>
            </p:cNvSpPr>
            <p:nvPr/>
          </p:nvSpPr>
          <p:spPr bwMode="auto">
            <a:xfrm>
              <a:off x="640" y="160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78" name="Rectangle 137"/>
            <p:cNvSpPr>
              <a:spLocks/>
            </p:cNvSpPr>
            <p:nvPr/>
          </p:nvSpPr>
          <p:spPr bwMode="auto">
            <a:xfrm>
              <a:off x="640" y="0"/>
              <a:ext cx="320" cy="320"/>
            </a:xfrm>
            <a:prstGeom prst="rect">
              <a:avLst/>
            </a:prstGeom>
            <a:solidFill>
              <a:srgbClr val="91EB5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79" name="Rectangle 138"/>
            <p:cNvSpPr>
              <a:spLocks/>
            </p:cNvSpPr>
            <p:nvPr/>
          </p:nvSpPr>
          <p:spPr bwMode="auto">
            <a:xfrm>
              <a:off x="640" y="32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80" name="Rectangle 139"/>
            <p:cNvSpPr>
              <a:spLocks/>
            </p:cNvSpPr>
            <p:nvPr/>
          </p:nvSpPr>
          <p:spPr bwMode="auto">
            <a:xfrm>
              <a:off x="0" y="32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81" name="Rectangle 140"/>
            <p:cNvSpPr>
              <a:spLocks/>
            </p:cNvSpPr>
            <p:nvPr/>
          </p:nvSpPr>
          <p:spPr bwMode="auto">
            <a:xfrm>
              <a:off x="320" y="320"/>
              <a:ext cx="320" cy="320"/>
            </a:xfrm>
            <a:prstGeom prst="rect">
              <a:avLst/>
            </a:prstGeom>
            <a:solidFill>
              <a:srgbClr val="FA3CF1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82" name="Rectangle 141"/>
            <p:cNvSpPr>
              <a:spLocks/>
            </p:cNvSpPr>
            <p:nvPr/>
          </p:nvSpPr>
          <p:spPr bwMode="auto">
            <a:xfrm>
              <a:off x="1600" y="96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83" name="Rectangle 142"/>
            <p:cNvSpPr>
              <a:spLocks/>
            </p:cNvSpPr>
            <p:nvPr/>
          </p:nvSpPr>
          <p:spPr bwMode="auto">
            <a:xfrm>
              <a:off x="1280" y="160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84" name="Rectangle 143"/>
            <p:cNvSpPr>
              <a:spLocks/>
            </p:cNvSpPr>
            <p:nvPr/>
          </p:nvSpPr>
          <p:spPr bwMode="auto">
            <a:xfrm>
              <a:off x="320" y="160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85" name="Rectangle 144"/>
            <p:cNvSpPr>
              <a:spLocks/>
            </p:cNvSpPr>
            <p:nvPr/>
          </p:nvSpPr>
          <p:spPr bwMode="auto">
            <a:xfrm>
              <a:off x="0" y="160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86" name="Rectangle 145"/>
            <p:cNvSpPr>
              <a:spLocks/>
            </p:cNvSpPr>
            <p:nvPr/>
          </p:nvSpPr>
          <p:spPr bwMode="auto">
            <a:xfrm>
              <a:off x="1280" y="320"/>
              <a:ext cx="320" cy="320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87" name="Rectangle 146"/>
            <p:cNvSpPr>
              <a:spLocks/>
            </p:cNvSpPr>
            <p:nvPr/>
          </p:nvSpPr>
          <p:spPr bwMode="auto">
            <a:xfrm>
              <a:off x="1280" y="1280"/>
              <a:ext cx="320" cy="320"/>
            </a:xfrm>
            <a:prstGeom prst="rect">
              <a:avLst/>
            </a:prstGeom>
            <a:solidFill>
              <a:srgbClr val="00F4CA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88" name="Rectangle 147"/>
            <p:cNvSpPr>
              <a:spLocks/>
            </p:cNvSpPr>
            <p:nvPr/>
          </p:nvSpPr>
          <p:spPr bwMode="auto">
            <a:xfrm>
              <a:off x="960" y="640"/>
              <a:ext cx="320" cy="320"/>
            </a:xfrm>
            <a:prstGeom prst="rect">
              <a:avLst/>
            </a:prstGeom>
            <a:solidFill>
              <a:srgbClr val="5163EF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89" name="Rectangle 148"/>
            <p:cNvSpPr>
              <a:spLocks/>
            </p:cNvSpPr>
            <p:nvPr/>
          </p:nvSpPr>
          <p:spPr bwMode="auto">
            <a:xfrm>
              <a:off x="1600" y="640"/>
              <a:ext cx="320" cy="320"/>
            </a:xfrm>
            <a:prstGeom prst="rect">
              <a:avLst/>
            </a:prstGeom>
            <a:solidFill>
              <a:srgbClr val="FF3830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</p:grpSp>
      <p:sp>
        <p:nvSpPr>
          <p:cNvPr id="28714" name="Rectangle 149"/>
          <p:cNvSpPr>
            <a:spLocks/>
          </p:cNvSpPr>
          <p:nvPr/>
        </p:nvSpPr>
        <p:spPr bwMode="auto">
          <a:xfrm>
            <a:off x="2714625" y="3894138"/>
            <a:ext cx="357188" cy="357187"/>
          </a:xfrm>
          <a:prstGeom prst="rect">
            <a:avLst/>
          </a:prstGeom>
          <a:solidFill>
            <a:srgbClr val="000000">
              <a:alpha val="49803"/>
            </a:srgb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28715" name="Rectangle 150"/>
          <p:cNvSpPr>
            <a:spLocks/>
          </p:cNvSpPr>
          <p:nvPr/>
        </p:nvSpPr>
        <p:spPr bwMode="auto">
          <a:xfrm>
            <a:off x="5348288" y="3170238"/>
            <a:ext cx="2143125" cy="2143125"/>
          </a:xfrm>
          <a:prstGeom prst="rect">
            <a:avLst/>
          </a:prstGeom>
          <a:solidFill>
            <a:srgbClr val="00510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grpSp>
        <p:nvGrpSpPr>
          <p:cNvPr id="28716" name="Group 151"/>
          <p:cNvGrpSpPr>
            <a:grpSpLocks/>
          </p:cNvGrpSpPr>
          <p:nvPr/>
        </p:nvGrpSpPr>
        <p:grpSpPr bwMode="auto">
          <a:xfrm>
            <a:off x="5348288" y="3170238"/>
            <a:ext cx="2143125" cy="2143125"/>
            <a:chOff x="0" y="0"/>
            <a:chExt cx="1920" cy="1920"/>
          </a:xfrm>
        </p:grpSpPr>
        <p:sp>
          <p:nvSpPr>
            <p:cNvPr id="28718" name="Rectangle 152"/>
            <p:cNvSpPr>
              <a:spLocks/>
            </p:cNvSpPr>
            <p:nvPr/>
          </p:nvSpPr>
          <p:spPr bwMode="auto">
            <a:xfrm>
              <a:off x="1280" y="960"/>
              <a:ext cx="320" cy="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19" name="Rectangle 153"/>
            <p:cNvSpPr>
              <a:spLocks/>
            </p:cNvSpPr>
            <p:nvPr/>
          </p:nvSpPr>
          <p:spPr bwMode="auto">
            <a:xfrm>
              <a:off x="320" y="640"/>
              <a:ext cx="320" cy="320"/>
            </a:xfrm>
            <a:prstGeom prst="rect">
              <a:avLst/>
            </a:prstGeom>
            <a:solidFill>
              <a:srgbClr val="91EB5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20" name="Rectangle 154"/>
            <p:cNvSpPr>
              <a:spLocks/>
            </p:cNvSpPr>
            <p:nvPr/>
          </p:nvSpPr>
          <p:spPr bwMode="auto">
            <a:xfrm>
              <a:off x="320" y="1280"/>
              <a:ext cx="320" cy="320"/>
            </a:xfrm>
            <a:prstGeom prst="rect">
              <a:avLst/>
            </a:prstGeom>
            <a:solidFill>
              <a:srgbClr val="00F4C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21" name="Rectangle 155"/>
            <p:cNvSpPr>
              <a:spLocks/>
            </p:cNvSpPr>
            <p:nvPr/>
          </p:nvSpPr>
          <p:spPr bwMode="auto">
            <a:xfrm>
              <a:off x="640" y="640"/>
              <a:ext cx="320" cy="320"/>
            </a:xfrm>
            <a:prstGeom prst="rect">
              <a:avLst/>
            </a:prstGeom>
            <a:solidFill>
              <a:srgbClr val="5163E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22" name="Rectangle 156"/>
            <p:cNvSpPr>
              <a:spLocks/>
            </p:cNvSpPr>
            <p:nvPr/>
          </p:nvSpPr>
          <p:spPr bwMode="auto">
            <a:xfrm>
              <a:off x="1600" y="640"/>
              <a:ext cx="320" cy="320"/>
            </a:xfrm>
            <a:prstGeom prst="rect">
              <a:avLst/>
            </a:prstGeom>
            <a:solidFill>
              <a:srgbClr val="FF383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23" name="Rectangle 157"/>
            <p:cNvSpPr>
              <a:spLocks/>
            </p:cNvSpPr>
            <p:nvPr/>
          </p:nvSpPr>
          <p:spPr bwMode="auto">
            <a:xfrm>
              <a:off x="320" y="0"/>
              <a:ext cx="320" cy="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24" name="Rectangle 158"/>
            <p:cNvSpPr>
              <a:spLocks/>
            </p:cNvSpPr>
            <p:nvPr/>
          </p:nvSpPr>
          <p:spPr bwMode="auto">
            <a:xfrm>
              <a:off x="1280" y="320"/>
              <a:ext cx="320" cy="320"/>
            </a:xfrm>
            <a:prstGeom prst="rect">
              <a:avLst/>
            </a:prstGeom>
            <a:solidFill>
              <a:srgbClr val="91EB5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25" name="Rectangle 159"/>
            <p:cNvSpPr>
              <a:spLocks/>
            </p:cNvSpPr>
            <p:nvPr/>
          </p:nvSpPr>
          <p:spPr bwMode="auto">
            <a:xfrm>
              <a:off x="1280" y="0"/>
              <a:ext cx="320" cy="320"/>
            </a:xfrm>
            <a:prstGeom prst="rect">
              <a:avLst/>
            </a:prstGeom>
            <a:solidFill>
              <a:srgbClr val="00F4C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26" name="Rectangle 160"/>
            <p:cNvSpPr>
              <a:spLocks/>
            </p:cNvSpPr>
            <p:nvPr/>
          </p:nvSpPr>
          <p:spPr bwMode="auto">
            <a:xfrm>
              <a:off x="0" y="0"/>
              <a:ext cx="320" cy="320"/>
            </a:xfrm>
            <a:prstGeom prst="rect">
              <a:avLst/>
            </a:prstGeom>
            <a:solidFill>
              <a:srgbClr val="5163E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27" name="Rectangle 161"/>
            <p:cNvSpPr>
              <a:spLocks/>
            </p:cNvSpPr>
            <p:nvPr/>
          </p:nvSpPr>
          <p:spPr bwMode="auto">
            <a:xfrm>
              <a:off x="640" y="0"/>
              <a:ext cx="320" cy="320"/>
            </a:xfrm>
            <a:prstGeom prst="rect">
              <a:avLst/>
            </a:prstGeom>
            <a:solidFill>
              <a:srgbClr val="FA3CF1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28" name="Rectangle 162"/>
            <p:cNvSpPr>
              <a:spLocks/>
            </p:cNvSpPr>
            <p:nvPr/>
          </p:nvSpPr>
          <p:spPr bwMode="auto">
            <a:xfrm>
              <a:off x="0" y="320"/>
              <a:ext cx="320" cy="320"/>
            </a:xfrm>
            <a:prstGeom prst="rect">
              <a:avLst/>
            </a:prstGeom>
            <a:solidFill>
              <a:srgbClr val="FF3884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29" name="Rectangle 163"/>
            <p:cNvSpPr>
              <a:spLocks/>
            </p:cNvSpPr>
            <p:nvPr/>
          </p:nvSpPr>
          <p:spPr bwMode="auto">
            <a:xfrm>
              <a:off x="1600" y="0"/>
              <a:ext cx="320" cy="320"/>
            </a:xfrm>
            <a:prstGeom prst="rect">
              <a:avLst/>
            </a:prstGeom>
            <a:solidFill>
              <a:srgbClr val="FF383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30" name="Rectangle 164"/>
            <p:cNvSpPr>
              <a:spLocks/>
            </p:cNvSpPr>
            <p:nvPr/>
          </p:nvSpPr>
          <p:spPr bwMode="auto">
            <a:xfrm>
              <a:off x="960" y="1280"/>
              <a:ext cx="320" cy="320"/>
            </a:xfrm>
            <a:prstGeom prst="rect">
              <a:avLst/>
            </a:prstGeom>
            <a:solidFill>
              <a:srgbClr val="5163E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31" name="Rectangle 165"/>
            <p:cNvSpPr>
              <a:spLocks/>
            </p:cNvSpPr>
            <p:nvPr/>
          </p:nvSpPr>
          <p:spPr bwMode="auto">
            <a:xfrm>
              <a:off x="640" y="1280"/>
              <a:ext cx="320" cy="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32" name="Rectangle 166"/>
            <p:cNvSpPr>
              <a:spLocks/>
            </p:cNvSpPr>
            <p:nvPr/>
          </p:nvSpPr>
          <p:spPr bwMode="auto">
            <a:xfrm>
              <a:off x="1280" y="1600"/>
              <a:ext cx="320" cy="320"/>
            </a:xfrm>
            <a:prstGeom prst="rect">
              <a:avLst/>
            </a:prstGeom>
            <a:solidFill>
              <a:srgbClr val="91EB5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33" name="Rectangle 167"/>
            <p:cNvSpPr>
              <a:spLocks/>
            </p:cNvSpPr>
            <p:nvPr/>
          </p:nvSpPr>
          <p:spPr bwMode="auto">
            <a:xfrm>
              <a:off x="0" y="1280"/>
              <a:ext cx="320" cy="320"/>
            </a:xfrm>
            <a:prstGeom prst="rect">
              <a:avLst/>
            </a:prstGeom>
            <a:solidFill>
              <a:srgbClr val="5163E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34" name="Rectangle 168"/>
            <p:cNvSpPr>
              <a:spLocks/>
            </p:cNvSpPr>
            <p:nvPr/>
          </p:nvSpPr>
          <p:spPr bwMode="auto">
            <a:xfrm>
              <a:off x="0" y="1600"/>
              <a:ext cx="320" cy="320"/>
            </a:xfrm>
            <a:prstGeom prst="rect">
              <a:avLst/>
            </a:prstGeom>
            <a:solidFill>
              <a:srgbClr val="FA3CF1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35" name="Rectangle 169"/>
            <p:cNvSpPr>
              <a:spLocks/>
            </p:cNvSpPr>
            <p:nvPr/>
          </p:nvSpPr>
          <p:spPr bwMode="auto">
            <a:xfrm>
              <a:off x="1280" y="1280"/>
              <a:ext cx="320" cy="320"/>
            </a:xfrm>
            <a:prstGeom prst="rect">
              <a:avLst/>
            </a:prstGeom>
            <a:solidFill>
              <a:srgbClr val="FF383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36" name="Rectangle 170"/>
            <p:cNvSpPr>
              <a:spLocks/>
            </p:cNvSpPr>
            <p:nvPr/>
          </p:nvSpPr>
          <p:spPr bwMode="auto">
            <a:xfrm>
              <a:off x="960" y="960"/>
              <a:ext cx="320" cy="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37" name="Rectangle 171"/>
            <p:cNvSpPr>
              <a:spLocks/>
            </p:cNvSpPr>
            <p:nvPr/>
          </p:nvSpPr>
          <p:spPr bwMode="auto">
            <a:xfrm>
              <a:off x="960" y="640"/>
              <a:ext cx="320" cy="320"/>
            </a:xfrm>
            <a:prstGeom prst="rect">
              <a:avLst/>
            </a:prstGeom>
            <a:solidFill>
              <a:srgbClr val="91EB5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38" name="Rectangle 172"/>
            <p:cNvSpPr>
              <a:spLocks/>
            </p:cNvSpPr>
            <p:nvPr/>
          </p:nvSpPr>
          <p:spPr bwMode="auto">
            <a:xfrm>
              <a:off x="640" y="960"/>
              <a:ext cx="320" cy="320"/>
            </a:xfrm>
            <a:prstGeom prst="rect">
              <a:avLst/>
            </a:prstGeom>
            <a:solidFill>
              <a:srgbClr val="00F4C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39" name="Rectangle 173"/>
            <p:cNvSpPr>
              <a:spLocks/>
            </p:cNvSpPr>
            <p:nvPr/>
          </p:nvSpPr>
          <p:spPr bwMode="auto">
            <a:xfrm>
              <a:off x="1600" y="960"/>
              <a:ext cx="320" cy="320"/>
            </a:xfrm>
            <a:prstGeom prst="rect">
              <a:avLst/>
            </a:prstGeom>
            <a:solidFill>
              <a:srgbClr val="FA3CF1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40" name="Rectangle 174"/>
            <p:cNvSpPr>
              <a:spLocks/>
            </p:cNvSpPr>
            <p:nvPr/>
          </p:nvSpPr>
          <p:spPr bwMode="auto">
            <a:xfrm>
              <a:off x="320" y="960"/>
              <a:ext cx="320" cy="320"/>
            </a:xfrm>
            <a:prstGeom prst="rect">
              <a:avLst/>
            </a:prstGeom>
            <a:solidFill>
              <a:srgbClr val="FF3884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41" name="Rectangle 175"/>
            <p:cNvSpPr>
              <a:spLocks/>
            </p:cNvSpPr>
            <p:nvPr/>
          </p:nvSpPr>
          <p:spPr bwMode="auto">
            <a:xfrm>
              <a:off x="960" y="1600"/>
              <a:ext cx="320" cy="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42" name="Rectangle 176"/>
            <p:cNvSpPr>
              <a:spLocks/>
            </p:cNvSpPr>
            <p:nvPr/>
          </p:nvSpPr>
          <p:spPr bwMode="auto">
            <a:xfrm>
              <a:off x="960" y="0"/>
              <a:ext cx="320" cy="320"/>
            </a:xfrm>
            <a:prstGeom prst="rect">
              <a:avLst/>
            </a:prstGeom>
            <a:solidFill>
              <a:srgbClr val="91EB5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43" name="Rectangle 177"/>
            <p:cNvSpPr>
              <a:spLocks/>
            </p:cNvSpPr>
            <p:nvPr/>
          </p:nvSpPr>
          <p:spPr bwMode="auto">
            <a:xfrm>
              <a:off x="960" y="320"/>
              <a:ext cx="320" cy="320"/>
            </a:xfrm>
            <a:prstGeom prst="rect">
              <a:avLst/>
            </a:prstGeom>
            <a:solidFill>
              <a:srgbClr val="00F4C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44" name="Rectangle 178"/>
            <p:cNvSpPr>
              <a:spLocks/>
            </p:cNvSpPr>
            <p:nvPr/>
          </p:nvSpPr>
          <p:spPr bwMode="auto">
            <a:xfrm>
              <a:off x="320" y="320"/>
              <a:ext cx="320" cy="320"/>
            </a:xfrm>
            <a:prstGeom prst="rect">
              <a:avLst/>
            </a:prstGeom>
            <a:solidFill>
              <a:srgbClr val="5163E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45" name="Rectangle 179"/>
            <p:cNvSpPr>
              <a:spLocks/>
            </p:cNvSpPr>
            <p:nvPr/>
          </p:nvSpPr>
          <p:spPr bwMode="auto">
            <a:xfrm>
              <a:off x="640" y="320"/>
              <a:ext cx="320" cy="320"/>
            </a:xfrm>
            <a:prstGeom prst="rect">
              <a:avLst/>
            </a:prstGeom>
            <a:solidFill>
              <a:srgbClr val="FA3CF1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46" name="Rectangle 180"/>
            <p:cNvSpPr>
              <a:spLocks/>
            </p:cNvSpPr>
            <p:nvPr/>
          </p:nvSpPr>
          <p:spPr bwMode="auto">
            <a:xfrm>
              <a:off x="0" y="960"/>
              <a:ext cx="320" cy="320"/>
            </a:xfrm>
            <a:prstGeom prst="rect">
              <a:avLst/>
            </a:prstGeom>
            <a:solidFill>
              <a:srgbClr val="FF383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47" name="Rectangle 181"/>
            <p:cNvSpPr>
              <a:spLocks/>
            </p:cNvSpPr>
            <p:nvPr/>
          </p:nvSpPr>
          <p:spPr bwMode="auto">
            <a:xfrm>
              <a:off x="1600" y="1600"/>
              <a:ext cx="320" cy="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48" name="Rectangle 182"/>
            <p:cNvSpPr>
              <a:spLocks/>
            </p:cNvSpPr>
            <p:nvPr/>
          </p:nvSpPr>
          <p:spPr bwMode="auto">
            <a:xfrm>
              <a:off x="640" y="1600"/>
              <a:ext cx="320" cy="320"/>
            </a:xfrm>
            <a:prstGeom prst="rect">
              <a:avLst/>
            </a:prstGeom>
            <a:solidFill>
              <a:srgbClr val="00F4C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49" name="Rectangle 183"/>
            <p:cNvSpPr>
              <a:spLocks/>
            </p:cNvSpPr>
            <p:nvPr/>
          </p:nvSpPr>
          <p:spPr bwMode="auto">
            <a:xfrm>
              <a:off x="320" y="1600"/>
              <a:ext cx="320" cy="320"/>
            </a:xfrm>
            <a:prstGeom prst="rect">
              <a:avLst/>
            </a:prstGeom>
            <a:solidFill>
              <a:srgbClr val="5163E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50" name="Rectangle 184"/>
            <p:cNvSpPr>
              <a:spLocks/>
            </p:cNvSpPr>
            <p:nvPr/>
          </p:nvSpPr>
          <p:spPr bwMode="auto">
            <a:xfrm>
              <a:off x="1600" y="320"/>
              <a:ext cx="320" cy="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51" name="Rectangle 185"/>
            <p:cNvSpPr>
              <a:spLocks/>
            </p:cNvSpPr>
            <p:nvPr/>
          </p:nvSpPr>
          <p:spPr bwMode="auto">
            <a:xfrm>
              <a:off x="1600" y="1280"/>
              <a:ext cx="320" cy="320"/>
            </a:xfrm>
            <a:prstGeom prst="rect">
              <a:avLst/>
            </a:prstGeom>
            <a:solidFill>
              <a:srgbClr val="00F4C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52" name="Rectangle 186"/>
            <p:cNvSpPr>
              <a:spLocks/>
            </p:cNvSpPr>
            <p:nvPr/>
          </p:nvSpPr>
          <p:spPr bwMode="auto">
            <a:xfrm>
              <a:off x="1280" y="640"/>
              <a:ext cx="320" cy="320"/>
            </a:xfrm>
            <a:prstGeom prst="rect">
              <a:avLst/>
            </a:prstGeom>
            <a:solidFill>
              <a:srgbClr val="5163E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753" name="Rectangle 187"/>
            <p:cNvSpPr>
              <a:spLocks/>
            </p:cNvSpPr>
            <p:nvPr/>
          </p:nvSpPr>
          <p:spPr bwMode="auto">
            <a:xfrm>
              <a:off x="0" y="640"/>
              <a:ext cx="320" cy="320"/>
            </a:xfrm>
            <a:prstGeom prst="rect">
              <a:avLst/>
            </a:prstGeom>
            <a:solidFill>
              <a:srgbClr val="FF383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</p:grpSp>
      <p:sp>
        <p:nvSpPr>
          <p:cNvPr id="28717" name="Line 188"/>
          <p:cNvSpPr>
            <a:spLocks noChangeShapeType="1"/>
          </p:cNvSpPr>
          <p:nvPr/>
        </p:nvSpPr>
        <p:spPr bwMode="auto">
          <a:xfrm flipH="1">
            <a:off x="3071813" y="4071938"/>
            <a:ext cx="3562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38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93763" y="-17463"/>
            <a:ext cx="7358062" cy="1714501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Point Processing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2187575"/>
            <a:ext cx="178593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2225" y="2205038"/>
            <a:ext cx="1785938" cy="1185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5400" y="4572000"/>
            <a:ext cx="1785938" cy="118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4250" y="2205038"/>
            <a:ext cx="178593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92663" y="4572000"/>
            <a:ext cx="1785937" cy="118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0200" y="4572000"/>
            <a:ext cx="1785938" cy="118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8338" y="4576763"/>
            <a:ext cx="1785937" cy="1185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1513" y="2205038"/>
            <a:ext cx="1785937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30731" name="Rectangle 11"/>
          <p:cNvSpPr>
            <a:spLocks/>
          </p:cNvSpPr>
          <p:nvPr/>
        </p:nvSpPr>
        <p:spPr bwMode="auto">
          <a:xfrm>
            <a:off x="750888" y="1808163"/>
            <a:ext cx="711200" cy="26193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Original</a:t>
            </a:r>
          </a:p>
        </p:txBody>
      </p:sp>
      <p:sp>
        <p:nvSpPr>
          <p:cNvPr id="30732" name="Rectangle 12"/>
          <p:cNvSpPr>
            <a:spLocks/>
          </p:cNvSpPr>
          <p:nvPr/>
        </p:nvSpPr>
        <p:spPr bwMode="auto">
          <a:xfrm>
            <a:off x="3048000" y="1808163"/>
            <a:ext cx="646113" cy="26193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Darken</a:t>
            </a:r>
          </a:p>
        </p:txBody>
      </p:sp>
      <p:sp>
        <p:nvSpPr>
          <p:cNvPr id="30733" name="Rectangle 13"/>
          <p:cNvSpPr>
            <a:spLocks/>
          </p:cNvSpPr>
          <p:nvPr/>
        </p:nvSpPr>
        <p:spPr bwMode="auto">
          <a:xfrm>
            <a:off x="844550" y="4246563"/>
            <a:ext cx="533400" cy="2603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Invert</a:t>
            </a:r>
          </a:p>
        </p:txBody>
      </p:sp>
      <p:sp>
        <p:nvSpPr>
          <p:cNvPr id="30734" name="Rectangle 14"/>
          <p:cNvSpPr>
            <a:spLocks/>
          </p:cNvSpPr>
          <p:nvPr/>
        </p:nvSpPr>
        <p:spPr bwMode="auto">
          <a:xfrm>
            <a:off x="3000375" y="4246563"/>
            <a:ext cx="661988" cy="2603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Lighten</a:t>
            </a:r>
          </a:p>
        </p:txBody>
      </p:sp>
      <p:sp>
        <p:nvSpPr>
          <p:cNvPr id="30735" name="Rectangle 15"/>
          <p:cNvSpPr>
            <a:spLocks/>
          </p:cNvSpPr>
          <p:nvPr/>
        </p:nvSpPr>
        <p:spPr bwMode="auto">
          <a:xfrm>
            <a:off x="4787900" y="1808163"/>
            <a:ext cx="1368425" cy="26193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Lower Contrast</a:t>
            </a:r>
          </a:p>
        </p:txBody>
      </p:sp>
      <p:sp>
        <p:nvSpPr>
          <p:cNvPr id="30736" name="Rectangle 16"/>
          <p:cNvSpPr>
            <a:spLocks/>
          </p:cNvSpPr>
          <p:nvPr/>
        </p:nvSpPr>
        <p:spPr bwMode="auto">
          <a:xfrm>
            <a:off x="4837113" y="4246563"/>
            <a:ext cx="1290637" cy="2603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Raise Contrast</a:t>
            </a:r>
          </a:p>
        </p:txBody>
      </p:sp>
      <p:sp>
        <p:nvSpPr>
          <p:cNvPr id="30737" name="Rectangle 17"/>
          <p:cNvSpPr>
            <a:spLocks/>
          </p:cNvSpPr>
          <p:nvPr/>
        </p:nvSpPr>
        <p:spPr bwMode="auto">
          <a:xfrm>
            <a:off x="7024688" y="3978275"/>
            <a:ext cx="1760537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Nonlinear Raise Contrast</a:t>
            </a:r>
          </a:p>
        </p:txBody>
      </p:sp>
      <p:sp>
        <p:nvSpPr>
          <p:cNvPr id="30738" name="Rectangle 18"/>
          <p:cNvSpPr>
            <a:spLocks/>
          </p:cNvSpPr>
          <p:nvPr/>
        </p:nvSpPr>
        <p:spPr bwMode="auto">
          <a:xfrm>
            <a:off x="6978650" y="1549400"/>
            <a:ext cx="1847850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Nonlinear Lower Contrast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62363" y="6350337"/>
            <a:ext cx="426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</a:t>
            </a:r>
            <a:r>
              <a:rPr lang="en-US" dirty="0">
                <a:latin typeface="Times New Roman" charset="0"/>
              </a:rPr>
              <a:t>S. </a:t>
            </a:r>
            <a:r>
              <a:rPr lang="en-US" dirty="0" err="1">
                <a:latin typeface="Times New Roman" charset="0"/>
              </a:rPr>
              <a:t>Narasimhan</a:t>
            </a:r>
            <a:endParaRPr lang="en-US" dirty="0">
              <a:latin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01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93763" y="-17463"/>
            <a:ext cx="7358062" cy="1714501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Point Processing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2187575"/>
            <a:ext cx="178593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2225" y="2205038"/>
            <a:ext cx="1785938" cy="1185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5400" y="4572000"/>
            <a:ext cx="1785938" cy="118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4250" y="2205038"/>
            <a:ext cx="178593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92663" y="4572000"/>
            <a:ext cx="1785937" cy="118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0200" y="4572000"/>
            <a:ext cx="1785938" cy="118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8338" y="4576763"/>
            <a:ext cx="1785937" cy="1185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1513" y="2205038"/>
            <a:ext cx="1785937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31755" name="Rectangle 11"/>
          <p:cNvSpPr>
            <a:spLocks/>
          </p:cNvSpPr>
          <p:nvPr/>
        </p:nvSpPr>
        <p:spPr bwMode="auto">
          <a:xfrm>
            <a:off x="750888" y="1808163"/>
            <a:ext cx="711200" cy="26193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Original</a:t>
            </a:r>
          </a:p>
        </p:txBody>
      </p:sp>
      <p:sp>
        <p:nvSpPr>
          <p:cNvPr id="31756" name="Rectangle 12"/>
          <p:cNvSpPr>
            <a:spLocks/>
          </p:cNvSpPr>
          <p:nvPr/>
        </p:nvSpPr>
        <p:spPr bwMode="auto">
          <a:xfrm>
            <a:off x="3048000" y="1808163"/>
            <a:ext cx="646113" cy="26193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Darken</a:t>
            </a:r>
          </a:p>
        </p:txBody>
      </p:sp>
      <p:sp>
        <p:nvSpPr>
          <p:cNvPr id="31757" name="Rectangle 13"/>
          <p:cNvSpPr>
            <a:spLocks/>
          </p:cNvSpPr>
          <p:nvPr/>
        </p:nvSpPr>
        <p:spPr bwMode="auto">
          <a:xfrm>
            <a:off x="844550" y="4246563"/>
            <a:ext cx="533400" cy="2603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Invert</a:t>
            </a:r>
          </a:p>
        </p:txBody>
      </p:sp>
      <p:sp>
        <p:nvSpPr>
          <p:cNvPr id="31758" name="Rectangle 14"/>
          <p:cNvSpPr>
            <a:spLocks/>
          </p:cNvSpPr>
          <p:nvPr/>
        </p:nvSpPr>
        <p:spPr bwMode="auto">
          <a:xfrm>
            <a:off x="3000375" y="4246563"/>
            <a:ext cx="661988" cy="2603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Lighten</a:t>
            </a:r>
          </a:p>
        </p:txBody>
      </p:sp>
      <p:sp>
        <p:nvSpPr>
          <p:cNvPr id="31759" name="Rectangle 15"/>
          <p:cNvSpPr>
            <a:spLocks/>
          </p:cNvSpPr>
          <p:nvPr/>
        </p:nvSpPr>
        <p:spPr bwMode="auto">
          <a:xfrm>
            <a:off x="4787900" y="1808163"/>
            <a:ext cx="1368425" cy="26193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Lower Contrast</a:t>
            </a:r>
          </a:p>
        </p:txBody>
      </p:sp>
      <p:sp>
        <p:nvSpPr>
          <p:cNvPr id="31760" name="Rectangle 16"/>
          <p:cNvSpPr>
            <a:spLocks/>
          </p:cNvSpPr>
          <p:nvPr/>
        </p:nvSpPr>
        <p:spPr bwMode="auto">
          <a:xfrm>
            <a:off x="4837113" y="4246563"/>
            <a:ext cx="1290637" cy="2603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Raise Contrast</a:t>
            </a:r>
          </a:p>
        </p:txBody>
      </p:sp>
      <p:sp>
        <p:nvSpPr>
          <p:cNvPr id="31761" name="Rectangle 17"/>
          <p:cNvSpPr>
            <a:spLocks/>
          </p:cNvSpPr>
          <p:nvPr/>
        </p:nvSpPr>
        <p:spPr bwMode="auto">
          <a:xfrm>
            <a:off x="7024688" y="3978275"/>
            <a:ext cx="1760537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Nonlinear Raise Contrast</a:t>
            </a:r>
          </a:p>
        </p:txBody>
      </p:sp>
      <p:sp>
        <p:nvSpPr>
          <p:cNvPr id="31762" name="Rectangle 18"/>
          <p:cNvSpPr>
            <a:spLocks/>
          </p:cNvSpPr>
          <p:nvPr/>
        </p:nvSpPr>
        <p:spPr bwMode="auto">
          <a:xfrm>
            <a:off x="6978650" y="1549400"/>
            <a:ext cx="1847850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Gill Sans" charset="0"/>
                <a:cs typeface="Gill Sans" charset="0"/>
              </a:rPr>
              <a:t>Nonlinear Lower Contrast</a:t>
            </a:r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2366963" y="5902325"/>
            <a:ext cx="2160587" cy="254000"/>
            <a:chOff x="0" y="0"/>
            <a:chExt cx="1936" cy="228"/>
          </a:xfrm>
        </p:grpSpPr>
        <p:sp>
          <p:nvSpPr>
            <p:cNvPr id="3" name="AutoShape 20"/>
            <p:cNvSpPr>
              <a:spLocks/>
            </p:cNvSpPr>
            <p:nvPr/>
          </p:nvSpPr>
          <p:spPr bwMode="auto">
            <a:xfrm>
              <a:off x="0" y="4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0762" name="Rectangle 21"/>
            <p:cNvSpPr>
              <a:spLocks/>
            </p:cNvSpPr>
            <p:nvPr/>
          </p:nvSpPr>
          <p:spPr bwMode="auto">
            <a:xfrm>
              <a:off x="641" y="0"/>
              <a:ext cx="45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sz="1200">
                  <a:latin typeface="Courier" charset="0"/>
                  <a:cs typeface="Courier" charset="0"/>
                  <a:sym typeface="Courier" charset="0"/>
                </a:rPr>
                <a:t>x + 128</a:t>
              </a:r>
            </a:p>
          </p:txBody>
        </p:sp>
      </p:grpSp>
      <p:grpSp>
        <p:nvGrpSpPr>
          <p:cNvPr id="30740" name="Group 22"/>
          <p:cNvGrpSpPr>
            <a:grpSpLocks/>
          </p:cNvGrpSpPr>
          <p:nvPr/>
        </p:nvGrpSpPr>
        <p:grpSpPr bwMode="auto">
          <a:xfrm>
            <a:off x="4598988" y="5902325"/>
            <a:ext cx="2160587" cy="254000"/>
            <a:chOff x="0" y="0"/>
            <a:chExt cx="1936" cy="228"/>
          </a:xfrm>
        </p:grpSpPr>
        <p:sp>
          <p:nvSpPr>
            <p:cNvPr id="4" name="AutoShape 23"/>
            <p:cNvSpPr>
              <a:spLocks/>
            </p:cNvSpPr>
            <p:nvPr/>
          </p:nvSpPr>
          <p:spPr bwMode="auto">
            <a:xfrm>
              <a:off x="0" y="4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0760" name="Rectangle 24"/>
            <p:cNvSpPr>
              <a:spLocks/>
            </p:cNvSpPr>
            <p:nvPr/>
          </p:nvSpPr>
          <p:spPr bwMode="auto">
            <a:xfrm>
              <a:off x="727" y="0"/>
              <a:ext cx="2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sz="1200">
                  <a:latin typeface="Courier" charset="0"/>
                  <a:cs typeface="Courier" charset="0"/>
                  <a:sym typeface="Courier" charset="0"/>
                </a:rPr>
                <a:t>x * 2</a:t>
              </a:r>
            </a:p>
          </p:txBody>
        </p:sp>
      </p:grpSp>
      <p:grpSp>
        <p:nvGrpSpPr>
          <p:cNvPr id="30741" name="Group 25"/>
          <p:cNvGrpSpPr>
            <a:grpSpLocks/>
          </p:cNvGrpSpPr>
          <p:nvPr/>
        </p:nvGrpSpPr>
        <p:grpSpPr bwMode="auto">
          <a:xfrm>
            <a:off x="133350" y="5900738"/>
            <a:ext cx="2162175" cy="254000"/>
            <a:chOff x="0" y="0"/>
            <a:chExt cx="1936" cy="228"/>
          </a:xfrm>
        </p:grpSpPr>
        <p:sp>
          <p:nvSpPr>
            <p:cNvPr id="5" name="AutoShape 26"/>
            <p:cNvSpPr>
              <a:spLocks/>
            </p:cNvSpPr>
            <p:nvPr/>
          </p:nvSpPr>
          <p:spPr bwMode="auto">
            <a:xfrm>
              <a:off x="0" y="4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0758" name="Rectangle 27"/>
            <p:cNvSpPr>
              <a:spLocks/>
            </p:cNvSpPr>
            <p:nvPr/>
          </p:nvSpPr>
          <p:spPr bwMode="auto">
            <a:xfrm>
              <a:off x="646" y="0"/>
              <a:ext cx="42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sz="1200">
                  <a:latin typeface="Courier" charset="0"/>
                  <a:cs typeface="Courier" charset="0"/>
                  <a:sym typeface="Courier" charset="0"/>
                </a:rPr>
                <a:t>255 - x</a:t>
              </a:r>
            </a:p>
          </p:txBody>
        </p:sp>
      </p:grpSp>
      <p:grpSp>
        <p:nvGrpSpPr>
          <p:cNvPr id="30742" name="Group 28"/>
          <p:cNvGrpSpPr>
            <a:grpSpLocks/>
          </p:cNvGrpSpPr>
          <p:nvPr/>
        </p:nvGrpSpPr>
        <p:grpSpPr bwMode="auto">
          <a:xfrm>
            <a:off x="6831013" y="5897563"/>
            <a:ext cx="2160587" cy="250825"/>
            <a:chOff x="0" y="0"/>
            <a:chExt cx="1936" cy="224"/>
          </a:xfrm>
        </p:grpSpPr>
        <p:sp>
          <p:nvSpPr>
            <p:cNvPr id="31773" name="AutoShape 29"/>
            <p:cNvSpPr>
              <a:spLocks/>
            </p:cNvSpPr>
            <p:nvPr/>
          </p:nvSpPr>
          <p:spPr bwMode="auto">
            <a:xfrm>
              <a:off x="0" y="0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0756" name="Rectangle 30"/>
            <p:cNvSpPr>
              <a:spLocks/>
            </p:cNvSpPr>
            <p:nvPr/>
          </p:nvSpPr>
          <p:spPr bwMode="auto">
            <a:xfrm>
              <a:off x="235" y="41"/>
              <a:ext cx="102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sz="900">
                  <a:latin typeface="Courier" charset="0"/>
                  <a:cs typeface="Courier" charset="0"/>
                  <a:sym typeface="Courier" charset="0"/>
                </a:rPr>
                <a:t>((x / 255.0) ^2) * 255.0</a:t>
              </a:r>
            </a:p>
          </p:txBody>
        </p:sp>
      </p:grpSp>
      <p:grpSp>
        <p:nvGrpSpPr>
          <p:cNvPr id="30743" name="Group 31"/>
          <p:cNvGrpSpPr>
            <a:grpSpLocks/>
          </p:cNvGrpSpPr>
          <p:nvPr/>
        </p:nvGrpSpPr>
        <p:grpSpPr bwMode="auto">
          <a:xfrm>
            <a:off x="2366963" y="3429000"/>
            <a:ext cx="2160587" cy="254000"/>
            <a:chOff x="0" y="0"/>
            <a:chExt cx="1936" cy="228"/>
          </a:xfrm>
        </p:grpSpPr>
        <p:sp>
          <p:nvSpPr>
            <p:cNvPr id="7" name="AutoShape 32"/>
            <p:cNvSpPr>
              <a:spLocks/>
            </p:cNvSpPr>
            <p:nvPr/>
          </p:nvSpPr>
          <p:spPr bwMode="auto">
            <a:xfrm>
              <a:off x="0" y="4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0754" name="Rectangle 33"/>
            <p:cNvSpPr>
              <a:spLocks/>
            </p:cNvSpPr>
            <p:nvPr/>
          </p:nvSpPr>
          <p:spPr bwMode="auto">
            <a:xfrm>
              <a:off x="646" y="0"/>
              <a:ext cx="42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sz="1200">
                  <a:latin typeface="Courier" charset="0"/>
                  <a:cs typeface="Courier" charset="0"/>
                  <a:sym typeface="Courier" charset="0"/>
                </a:rPr>
                <a:t>x - 128</a:t>
              </a:r>
            </a:p>
          </p:txBody>
        </p:sp>
      </p:grpSp>
      <p:grpSp>
        <p:nvGrpSpPr>
          <p:cNvPr id="30744" name="Group 34"/>
          <p:cNvGrpSpPr>
            <a:grpSpLocks/>
          </p:cNvGrpSpPr>
          <p:nvPr/>
        </p:nvGrpSpPr>
        <p:grpSpPr bwMode="auto">
          <a:xfrm>
            <a:off x="4598988" y="3429000"/>
            <a:ext cx="2160587" cy="254000"/>
            <a:chOff x="0" y="0"/>
            <a:chExt cx="1936" cy="228"/>
          </a:xfrm>
        </p:grpSpPr>
        <p:sp>
          <p:nvSpPr>
            <p:cNvPr id="31779" name="AutoShape 35"/>
            <p:cNvSpPr>
              <a:spLocks/>
            </p:cNvSpPr>
            <p:nvPr/>
          </p:nvSpPr>
          <p:spPr bwMode="auto">
            <a:xfrm>
              <a:off x="0" y="4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0752" name="Rectangle 36"/>
            <p:cNvSpPr>
              <a:spLocks/>
            </p:cNvSpPr>
            <p:nvPr/>
          </p:nvSpPr>
          <p:spPr bwMode="auto">
            <a:xfrm>
              <a:off x="727" y="0"/>
              <a:ext cx="2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sz="1200">
                  <a:latin typeface="Courier" charset="0"/>
                  <a:cs typeface="Courier" charset="0"/>
                  <a:sym typeface="Courier" charset="0"/>
                </a:rPr>
                <a:t>x / 2</a:t>
              </a:r>
            </a:p>
          </p:txBody>
        </p:sp>
      </p:grpSp>
      <p:grpSp>
        <p:nvGrpSpPr>
          <p:cNvPr id="30745" name="Group 37"/>
          <p:cNvGrpSpPr>
            <a:grpSpLocks/>
          </p:cNvGrpSpPr>
          <p:nvPr/>
        </p:nvGrpSpPr>
        <p:grpSpPr bwMode="auto">
          <a:xfrm>
            <a:off x="133350" y="3429000"/>
            <a:ext cx="2162175" cy="254000"/>
            <a:chOff x="0" y="0"/>
            <a:chExt cx="1936" cy="228"/>
          </a:xfrm>
        </p:grpSpPr>
        <p:sp>
          <p:nvSpPr>
            <p:cNvPr id="31782" name="AutoShape 38"/>
            <p:cNvSpPr>
              <a:spLocks/>
            </p:cNvSpPr>
            <p:nvPr/>
          </p:nvSpPr>
          <p:spPr bwMode="auto">
            <a:xfrm>
              <a:off x="0" y="4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0750" name="Rectangle 39"/>
            <p:cNvSpPr>
              <a:spLocks/>
            </p:cNvSpPr>
            <p:nvPr/>
          </p:nvSpPr>
          <p:spPr bwMode="auto">
            <a:xfrm>
              <a:off x="890" y="0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lang="en-US" sz="1200">
                  <a:latin typeface="Courier" charset="0"/>
                  <a:cs typeface="Courier" charset="0"/>
                  <a:sym typeface="Courier" charset="0"/>
                </a:rPr>
                <a:t>x</a:t>
              </a:r>
            </a:p>
          </p:txBody>
        </p:sp>
      </p:grpSp>
      <p:grpSp>
        <p:nvGrpSpPr>
          <p:cNvPr id="30746" name="Group 40"/>
          <p:cNvGrpSpPr>
            <a:grpSpLocks/>
          </p:cNvGrpSpPr>
          <p:nvPr/>
        </p:nvGrpSpPr>
        <p:grpSpPr bwMode="auto">
          <a:xfrm>
            <a:off x="6821488" y="3433763"/>
            <a:ext cx="2344737" cy="249237"/>
            <a:chOff x="30" y="0"/>
            <a:chExt cx="2101" cy="224"/>
          </a:xfrm>
        </p:grpSpPr>
        <p:sp>
          <p:nvSpPr>
            <p:cNvPr id="31785" name="AutoShape 41"/>
            <p:cNvSpPr>
              <a:spLocks/>
            </p:cNvSpPr>
            <p:nvPr/>
          </p:nvSpPr>
          <p:spPr bwMode="auto">
            <a:xfrm>
              <a:off x="30" y="0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0748" name="Rectangle 42"/>
            <p:cNvSpPr>
              <a:spLocks/>
            </p:cNvSpPr>
            <p:nvPr/>
          </p:nvSpPr>
          <p:spPr bwMode="auto">
            <a:xfrm>
              <a:off x="131" y="12"/>
              <a:ext cx="20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/>
              <a:r>
                <a:rPr lang="en-US" sz="900">
                  <a:latin typeface="Courier" charset="0"/>
                  <a:cs typeface="Courier" charset="0"/>
                  <a:sym typeface="Courier" charset="0"/>
                </a:rPr>
                <a:t>((x / 255.0) ^ 0.33) * 255.0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62363" y="6350337"/>
            <a:ext cx="426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</a:t>
            </a:r>
            <a:r>
              <a:rPr lang="en-US" dirty="0">
                <a:latin typeface="Times New Roman" charset="0"/>
              </a:rPr>
              <a:t>S. </a:t>
            </a:r>
            <a:r>
              <a:rPr lang="en-US" dirty="0" err="1">
                <a:latin typeface="Times New Roman" charset="0"/>
              </a:rPr>
              <a:t>Narasimhan</a:t>
            </a:r>
            <a:endParaRPr lang="en-US" dirty="0">
              <a:latin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38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Neighborhood Operations</a:t>
            </a:r>
          </a:p>
        </p:txBody>
      </p:sp>
      <p:sp>
        <p:nvSpPr>
          <p:cNvPr id="31747" name="Rectangle 2"/>
          <p:cNvSpPr>
            <a:spLocks/>
          </p:cNvSpPr>
          <p:nvPr/>
        </p:nvSpPr>
        <p:spPr bwMode="auto">
          <a:xfrm>
            <a:off x="3071813" y="4241800"/>
            <a:ext cx="357187" cy="357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48" name="Rectangle 3"/>
          <p:cNvSpPr>
            <a:spLocks/>
          </p:cNvSpPr>
          <p:nvPr/>
        </p:nvSpPr>
        <p:spPr bwMode="auto">
          <a:xfrm>
            <a:off x="2000250" y="3884613"/>
            <a:ext cx="357188" cy="357187"/>
          </a:xfrm>
          <a:prstGeom prst="rect">
            <a:avLst/>
          </a:prstGeom>
          <a:solidFill>
            <a:srgbClr val="91EB5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49" name="Rectangle 4"/>
          <p:cNvSpPr>
            <a:spLocks/>
          </p:cNvSpPr>
          <p:nvPr/>
        </p:nvSpPr>
        <p:spPr bwMode="auto">
          <a:xfrm>
            <a:off x="2000250" y="4598988"/>
            <a:ext cx="357188" cy="357187"/>
          </a:xfrm>
          <a:prstGeom prst="rect">
            <a:avLst/>
          </a:prstGeom>
          <a:solidFill>
            <a:srgbClr val="00F4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50" name="Rectangle 5"/>
          <p:cNvSpPr>
            <a:spLocks/>
          </p:cNvSpPr>
          <p:nvPr/>
        </p:nvSpPr>
        <p:spPr bwMode="auto">
          <a:xfrm>
            <a:off x="2357438" y="3884613"/>
            <a:ext cx="357187" cy="357187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51" name="Rectangle 6"/>
          <p:cNvSpPr>
            <a:spLocks/>
          </p:cNvSpPr>
          <p:nvPr/>
        </p:nvSpPr>
        <p:spPr bwMode="auto">
          <a:xfrm>
            <a:off x="3429000" y="3884613"/>
            <a:ext cx="357188" cy="357187"/>
          </a:xfrm>
          <a:prstGeom prst="rect">
            <a:avLst/>
          </a:prstGeom>
          <a:solidFill>
            <a:srgbClr val="FF38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52" name="Rectangle 7"/>
          <p:cNvSpPr>
            <a:spLocks/>
          </p:cNvSpPr>
          <p:nvPr/>
        </p:nvSpPr>
        <p:spPr bwMode="auto">
          <a:xfrm>
            <a:off x="2000250" y="3170238"/>
            <a:ext cx="357188" cy="3571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53" name="Rectangle 8"/>
          <p:cNvSpPr>
            <a:spLocks/>
          </p:cNvSpPr>
          <p:nvPr/>
        </p:nvSpPr>
        <p:spPr bwMode="auto">
          <a:xfrm>
            <a:off x="3071813" y="3527425"/>
            <a:ext cx="357187" cy="357188"/>
          </a:xfrm>
          <a:prstGeom prst="rect">
            <a:avLst/>
          </a:prstGeom>
          <a:solidFill>
            <a:srgbClr val="91EB5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54" name="Rectangle 9"/>
          <p:cNvSpPr>
            <a:spLocks/>
          </p:cNvSpPr>
          <p:nvPr/>
        </p:nvSpPr>
        <p:spPr bwMode="auto">
          <a:xfrm>
            <a:off x="3071813" y="3170238"/>
            <a:ext cx="357187" cy="357187"/>
          </a:xfrm>
          <a:prstGeom prst="rect">
            <a:avLst/>
          </a:prstGeom>
          <a:solidFill>
            <a:srgbClr val="00F4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55" name="Rectangle 10"/>
          <p:cNvSpPr>
            <a:spLocks/>
          </p:cNvSpPr>
          <p:nvPr/>
        </p:nvSpPr>
        <p:spPr bwMode="auto">
          <a:xfrm>
            <a:off x="1643063" y="3170238"/>
            <a:ext cx="357187" cy="357187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56" name="Rectangle 11"/>
          <p:cNvSpPr>
            <a:spLocks/>
          </p:cNvSpPr>
          <p:nvPr/>
        </p:nvSpPr>
        <p:spPr bwMode="auto">
          <a:xfrm>
            <a:off x="2357438" y="3170238"/>
            <a:ext cx="357187" cy="357187"/>
          </a:xfrm>
          <a:prstGeom prst="rect">
            <a:avLst/>
          </a:prstGeom>
          <a:solidFill>
            <a:srgbClr val="FA3CF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57" name="Rectangle 12"/>
          <p:cNvSpPr>
            <a:spLocks/>
          </p:cNvSpPr>
          <p:nvPr/>
        </p:nvSpPr>
        <p:spPr bwMode="auto">
          <a:xfrm>
            <a:off x="1643063" y="3527425"/>
            <a:ext cx="357187" cy="357188"/>
          </a:xfrm>
          <a:prstGeom prst="rect">
            <a:avLst/>
          </a:prstGeom>
          <a:solidFill>
            <a:srgbClr val="FF388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58" name="Rectangle 13"/>
          <p:cNvSpPr>
            <a:spLocks/>
          </p:cNvSpPr>
          <p:nvPr/>
        </p:nvSpPr>
        <p:spPr bwMode="auto">
          <a:xfrm>
            <a:off x="3429000" y="3170238"/>
            <a:ext cx="357188" cy="357187"/>
          </a:xfrm>
          <a:prstGeom prst="rect">
            <a:avLst/>
          </a:prstGeom>
          <a:solidFill>
            <a:srgbClr val="FF38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59" name="Rectangle 14"/>
          <p:cNvSpPr>
            <a:spLocks/>
          </p:cNvSpPr>
          <p:nvPr/>
        </p:nvSpPr>
        <p:spPr bwMode="auto">
          <a:xfrm>
            <a:off x="2714625" y="4598988"/>
            <a:ext cx="357188" cy="357187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60" name="Rectangle 15"/>
          <p:cNvSpPr>
            <a:spLocks/>
          </p:cNvSpPr>
          <p:nvPr/>
        </p:nvSpPr>
        <p:spPr bwMode="auto">
          <a:xfrm>
            <a:off x="2357438" y="4598988"/>
            <a:ext cx="357187" cy="3571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61" name="Rectangle 16"/>
          <p:cNvSpPr>
            <a:spLocks/>
          </p:cNvSpPr>
          <p:nvPr/>
        </p:nvSpPr>
        <p:spPr bwMode="auto">
          <a:xfrm>
            <a:off x="3071813" y="4956175"/>
            <a:ext cx="357187" cy="357188"/>
          </a:xfrm>
          <a:prstGeom prst="rect">
            <a:avLst/>
          </a:prstGeom>
          <a:solidFill>
            <a:srgbClr val="91EB5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62" name="Rectangle 17"/>
          <p:cNvSpPr>
            <a:spLocks/>
          </p:cNvSpPr>
          <p:nvPr/>
        </p:nvSpPr>
        <p:spPr bwMode="auto">
          <a:xfrm>
            <a:off x="1643063" y="4598988"/>
            <a:ext cx="357187" cy="357187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63" name="Rectangle 18"/>
          <p:cNvSpPr>
            <a:spLocks/>
          </p:cNvSpPr>
          <p:nvPr/>
        </p:nvSpPr>
        <p:spPr bwMode="auto">
          <a:xfrm>
            <a:off x="1643063" y="4956175"/>
            <a:ext cx="357187" cy="357188"/>
          </a:xfrm>
          <a:prstGeom prst="rect">
            <a:avLst/>
          </a:prstGeom>
          <a:solidFill>
            <a:srgbClr val="FA3CF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64" name="Rectangle 19"/>
          <p:cNvSpPr>
            <a:spLocks/>
          </p:cNvSpPr>
          <p:nvPr/>
        </p:nvSpPr>
        <p:spPr bwMode="auto">
          <a:xfrm>
            <a:off x="3071813" y="4598988"/>
            <a:ext cx="357187" cy="357187"/>
          </a:xfrm>
          <a:prstGeom prst="rect">
            <a:avLst/>
          </a:prstGeom>
          <a:solidFill>
            <a:srgbClr val="FF38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65" name="Rectangle 20"/>
          <p:cNvSpPr>
            <a:spLocks/>
          </p:cNvSpPr>
          <p:nvPr/>
        </p:nvSpPr>
        <p:spPr bwMode="auto">
          <a:xfrm>
            <a:off x="2714625" y="4241800"/>
            <a:ext cx="357188" cy="357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66" name="Rectangle 21"/>
          <p:cNvSpPr>
            <a:spLocks/>
          </p:cNvSpPr>
          <p:nvPr/>
        </p:nvSpPr>
        <p:spPr bwMode="auto">
          <a:xfrm>
            <a:off x="2714625" y="3884613"/>
            <a:ext cx="357188" cy="357187"/>
          </a:xfrm>
          <a:prstGeom prst="rect">
            <a:avLst/>
          </a:prstGeom>
          <a:solidFill>
            <a:srgbClr val="91EB5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67" name="Rectangle 22"/>
          <p:cNvSpPr>
            <a:spLocks/>
          </p:cNvSpPr>
          <p:nvPr/>
        </p:nvSpPr>
        <p:spPr bwMode="auto">
          <a:xfrm>
            <a:off x="2357438" y="4241800"/>
            <a:ext cx="357187" cy="357188"/>
          </a:xfrm>
          <a:prstGeom prst="rect">
            <a:avLst/>
          </a:prstGeom>
          <a:solidFill>
            <a:srgbClr val="00F4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68" name="Rectangle 23"/>
          <p:cNvSpPr>
            <a:spLocks/>
          </p:cNvSpPr>
          <p:nvPr/>
        </p:nvSpPr>
        <p:spPr bwMode="auto">
          <a:xfrm>
            <a:off x="3429000" y="4241800"/>
            <a:ext cx="357188" cy="357188"/>
          </a:xfrm>
          <a:prstGeom prst="rect">
            <a:avLst/>
          </a:prstGeom>
          <a:solidFill>
            <a:srgbClr val="FA3CF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69" name="Rectangle 24"/>
          <p:cNvSpPr>
            <a:spLocks/>
          </p:cNvSpPr>
          <p:nvPr/>
        </p:nvSpPr>
        <p:spPr bwMode="auto">
          <a:xfrm>
            <a:off x="2000250" y="4241800"/>
            <a:ext cx="357188" cy="357188"/>
          </a:xfrm>
          <a:prstGeom prst="rect">
            <a:avLst/>
          </a:prstGeom>
          <a:solidFill>
            <a:srgbClr val="FF388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70" name="Rectangle 25"/>
          <p:cNvSpPr>
            <a:spLocks/>
          </p:cNvSpPr>
          <p:nvPr/>
        </p:nvSpPr>
        <p:spPr bwMode="auto">
          <a:xfrm>
            <a:off x="2714625" y="4956175"/>
            <a:ext cx="357188" cy="357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71" name="Rectangle 26"/>
          <p:cNvSpPr>
            <a:spLocks/>
          </p:cNvSpPr>
          <p:nvPr/>
        </p:nvSpPr>
        <p:spPr bwMode="auto">
          <a:xfrm>
            <a:off x="2714625" y="3170238"/>
            <a:ext cx="357188" cy="357187"/>
          </a:xfrm>
          <a:prstGeom prst="rect">
            <a:avLst/>
          </a:prstGeom>
          <a:solidFill>
            <a:srgbClr val="91EB5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72" name="Rectangle 27"/>
          <p:cNvSpPr>
            <a:spLocks/>
          </p:cNvSpPr>
          <p:nvPr/>
        </p:nvSpPr>
        <p:spPr bwMode="auto">
          <a:xfrm>
            <a:off x="2714625" y="3527425"/>
            <a:ext cx="357188" cy="357188"/>
          </a:xfrm>
          <a:prstGeom prst="rect">
            <a:avLst/>
          </a:prstGeom>
          <a:solidFill>
            <a:srgbClr val="00F4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73" name="Rectangle 28"/>
          <p:cNvSpPr>
            <a:spLocks/>
          </p:cNvSpPr>
          <p:nvPr/>
        </p:nvSpPr>
        <p:spPr bwMode="auto">
          <a:xfrm>
            <a:off x="2000250" y="3527425"/>
            <a:ext cx="357188" cy="357188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74" name="Rectangle 29"/>
          <p:cNvSpPr>
            <a:spLocks/>
          </p:cNvSpPr>
          <p:nvPr/>
        </p:nvSpPr>
        <p:spPr bwMode="auto">
          <a:xfrm>
            <a:off x="2357438" y="3527425"/>
            <a:ext cx="357187" cy="357188"/>
          </a:xfrm>
          <a:prstGeom prst="rect">
            <a:avLst/>
          </a:prstGeom>
          <a:solidFill>
            <a:srgbClr val="FA3CF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75" name="Rectangle 30"/>
          <p:cNvSpPr>
            <a:spLocks/>
          </p:cNvSpPr>
          <p:nvPr/>
        </p:nvSpPr>
        <p:spPr bwMode="auto">
          <a:xfrm>
            <a:off x="1643063" y="4241800"/>
            <a:ext cx="357187" cy="357188"/>
          </a:xfrm>
          <a:prstGeom prst="rect">
            <a:avLst/>
          </a:prstGeom>
          <a:solidFill>
            <a:srgbClr val="FF38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76" name="Rectangle 31"/>
          <p:cNvSpPr>
            <a:spLocks/>
          </p:cNvSpPr>
          <p:nvPr/>
        </p:nvSpPr>
        <p:spPr bwMode="auto">
          <a:xfrm>
            <a:off x="3429000" y="4956175"/>
            <a:ext cx="357188" cy="357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77" name="Rectangle 32"/>
          <p:cNvSpPr>
            <a:spLocks/>
          </p:cNvSpPr>
          <p:nvPr/>
        </p:nvSpPr>
        <p:spPr bwMode="auto">
          <a:xfrm>
            <a:off x="2357438" y="4956175"/>
            <a:ext cx="357187" cy="357188"/>
          </a:xfrm>
          <a:prstGeom prst="rect">
            <a:avLst/>
          </a:prstGeom>
          <a:solidFill>
            <a:srgbClr val="00F4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78" name="Rectangle 33"/>
          <p:cNvSpPr>
            <a:spLocks/>
          </p:cNvSpPr>
          <p:nvPr/>
        </p:nvSpPr>
        <p:spPr bwMode="auto">
          <a:xfrm>
            <a:off x="2000250" y="4956175"/>
            <a:ext cx="357188" cy="357188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79" name="Rectangle 34"/>
          <p:cNvSpPr>
            <a:spLocks/>
          </p:cNvSpPr>
          <p:nvPr/>
        </p:nvSpPr>
        <p:spPr bwMode="auto">
          <a:xfrm>
            <a:off x="3429000" y="3527425"/>
            <a:ext cx="357188" cy="357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80" name="Rectangle 35"/>
          <p:cNvSpPr>
            <a:spLocks/>
          </p:cNvSpPr>
          <p:nvPr/>
        </p:nvSpPr>
        <p:spPr bwMode="auto">
          <a:xfrm>
            <a:off x="3429000" y="4598988"/>
            <a:ext cx="357188" cy="357187"/>
          </a:xfrm>
          <a:prstGeom prst="rect">
            <a:avLst/>
          </a:prstGeom>
          <a:solidFill>
            <a:srgbClr val="00F4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81" name="Rectangle 36"/>
          <p:cNvSpPr>
            <a:spLocks/>
          </p:cNvSpPr>
          <p:nvPr/>
        </p:nvSpPr>
        <p:spPr bwMode="auto">
          <a:xfrm>
            <a:off x="3071813" y="3884613"/>
            <a:ext cx="357187" cy="357187"/>
          </a:xfrm>
          <a:prstGeom prst="rect">
            <a:avLst/>
          </a:prstGeom>
          <a:solidFill>
            <a:srgbClr val="5163E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82" name="Rectangle 37"/>
          <p:cNvSpPr>
            <a:spLocks/>
          </p:cNvSpPr>
          <p:nvPr/>
        </p:nvSpPr>
        <p:spPr bwMode="auto">
          <a:xfrm>
            <a:off x="1643063" y="3884613"/>
            <a:ext cx="357187" cy="357187"/>
          </a:xfrm>
          <a:prstGeom prst="rect">
            <a:avLst/>
          </a:prstGeom>
          <a:solidFill>
            <a:srgbClr val="FF38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83" name="Rectangle 38"/>
          <p:cNvSpPr>
            <a:spLocks/>
          </p:cNvSpPr>
          <p:nvPr/>
        </p:nvSpPr>
        <p:spPr bwMode="auto">
          <a:xfrm>
            <a:off x="6777038" y="4241800"/>
            <a:ext cx="357187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84" name="Rectangle 39"/>
          <p:cNvSpPr>
            <a:spLocks/>
          </p:cNvSpPr>
          <p:nvPr/>
        </p:nvSpPr>
        <p:spPr bwMode="auto">
          <a:xfrm>
            <a:off x="5705475" y="3884613"/>
            <a:ext cx="357188" cy="357187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85" name="Rectangle 40"/>
          <p:cNvSpPr>
            <a:spLocks/>
          </p:cNvSpPr>
          <p:nvPr/>
        </p:nvSpPr>
        <p:spPr bwMode="auto">
          <a:xfrm>
            <a:off x="5705475" y="4598988"/>
            <a:ext cx="357188" cy="357187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86" name="Rectangle 41"/>
          <p:cNvSpPr>
            <a:spLocks/>
          </p:cNvSpPr>
          <p:nvPr/>
        </p:nvSpPr>
        <p:spPr bwMode="auto">
          <a:xfrm>
            <a:off x="6062663" y="3884613"/>
            <a:ext cx="357187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87" name="Rectangle 42"/>
          <p:cNvSpPr>
            <a:spLocks/>
          </p:cNvSpPr>
          <p:nvPr/>
        </p:nvSpPr>
        <p:spPr bwMode="auto">
          <a:xfrm>
            <a:off x="7134225" y="3884613"/>
            <a:ext cx="357188" cy="357187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88" name="Rectangle 43"/>
          <p:cNvSpPr>
            <a:spLocks/>
          </p:cNvSpPr>
          <p:nvPr/>
        </p:nvSpPr>
        <p:spPr bwMode="auto">
          <a:xfrm>
            <a:off x="5705475" y="3170238"/>
            <a:ext cx="357188" cy="357187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89" name="Rectangle 44"/>
          <p:cNvSpPr>
            <a:spLocks/>
          </p:cNvSpPr>
          <p:nvPr/>
        </p:nvSpPr>
        <p:spPr bwMode="auto">
          <a:xfrm>
            <a:off x="6777038" y="3527425"/>
            <a:ext cx="357187" cy="357188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90" name="Rectangle 45"/>
          <p:cNvSpPr>
            <a:spLocks/>
          </p:cNvSpPr>
          <p:nvPr/>
        </p:nvSpPr>
        <p:spPr bwMode="auto">
          <a:xfrm>
            <a:off x="6777038" y="3170238"/>
            <a:ext cx="357187" cy="357187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91" name="Rectangle 46"/>
          <p:cNvSpPr>
            <a:spLocks/>
          </p:cNvSpPr>
          <p:nvPr/>
        </p:nvSpPr>
        <p:spPr bwMode="auto">
          <a:xfrm>
            <a:off x="5348288" y="3170238"/>
            <a:ext cx="357187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92" name="Rectangle 47"/>
          <p:cNvSpPr>
            <a:spLocks/>
          </p:cNvSpPr>
          <p:nvPr/>
        </p:nvSpPr>
        <p:spPr bwMode="auto">
          <a:xfrm>
            <a:off x="6062663" y="3170238"/>
            <a:ext cx="357187" cy="357187"/>
          </a:xfrm>
          <a:prstGeom prst="rect">
            <a:avLst/>
          </a:prstGeom>
          <a:solidFill>
            <a:srgbClr val="FA3CF1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93" name="Rectangle 48"/>
          <p:cNvSpPr>
            <a:spLocks/>
          </p:cNvSpPr>
          <p:nvPr/>
        </p:nvSpPr>
        <p:spPr bwMode="auto">
          <a:xfrm>
            <a:off x="5348288" y="3527425"/>
            <a:ext cx="357187" cy="357188"/>
          </a:xfrm>
          <a:prstGeom prst="rect">
            <a:avLst/>
          </a:prstGeom>
          <a:solidFill>
            <a:srgbClr val="FF3884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94" name="Rectangle 49"/>
          <p:cNvSpPr>
            <a:spLocks/>
          </p:cNvSpPr>
          <p:nvPr/>
        </p:nvSpPr>
        <p:spPr bwMode="auto">
          <a:xfrm>
            <a:off x="7134225" y="3170238"/>
            <a:ext cx="357188" cy="357187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95" name="Rectangle 50"/>
          <p:cNvSpPr>
            <a:spLocks/>
          </p:cNvSpPr>
          <p:nvPr/>
        </p:nvSpPr>
        <p:spPr bwMode="auto">
          <a:xfrm>
            <a:off x="6419850" y="4598988"/>
            <a:ext cx="357188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96" name="Rectangle 51"/>
          <p:cNvSpPr>
            <a:spLocks/>
          </p:cNvSpPr>
          <p:nvPr/>
        </p:nvSpPr>
        <p:spPr bwMode="auto">
          <a:xfrm>
            <a:off x="6062663" y="4598988"/>
            <a:ext cx="357187" cy="357187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97" name="Rectangle 52"/>
          <p:cNvSpPr>
            <a:spLocks/>
          </p:cNvSpPr>
          <p:nvPr/>
        </p:nvSpPr>
        <p:spPr bwMode="auto">
          <a:xfrm>
            <a:off x="6777038" y="4956175"/>
            <a:ext cx="357187" cy="357188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98" name="Rectangle 53"/>
          <p:cNvSpPr>
            <a:spLocks/>
          </p:cNvSpPr>
          <p:nvPr/>
        </p:nvSpPr>
        <p:spPr bwMode="auto">
          <a:xfrm>
            <a:off x="5348288" y="4598988"/>
            <a:ext cx="357187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799" name="Rectangle 54"/>
          <p:cNvSpPr>
            <a:spLocks/>
          </p:cNvSpPr>
          <p:nvPr/>
        </p:nvSpPr>
        <p:spPr bwMode="auto">
          <a:xfrm>
            <a:off x="5348288" y="4956175"/>
            <a:ext cx="357187" cy="357188"/>
          </a:xfrm>
          <a:prstGeom prst="rect">
            <a:avLst/>
          </a:prstGeom>
          <a:solidFill>
            <a:srgbClr val="FA3CF1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00" name="Rectangle 55"/>
          <p:cNvSpPr>
            <a:spLocks/>
          </p:cNvSpPr>
          <p:nvPr/>
        </p:nvSpPr>
        <p:spPr bwMode="auto">
          <a:xfrm>
            <a:off x="6777038" y="4598988"/>
            <a:ext cx="357187" cy="357187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01" name="Rectangle 56"/>
          <p:cNvSpPr>
            <a:spLocks/>
          </p:cNvSpPr>
          <p:nvPr/>
        </p:nvSpPr>
        <p:spPr bwMode="auto">
          <a:xfrm>
            <a:off x="6419850" y="4241800"/>
            <a:ext cx="357188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02" name="Rectangle 57"/>
          <p:cNvSpPr>
            <a:spLocks/>
          </p:cNvSpPr>
          <p:nvPr/>
        </p:nvSpPr>
        <p:spPr bwMode="auto">
          <a:xfrm>
            <a:off x="6419850" y="3884613"/>
            <a:ext cx="357188" cy="357187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03" name="Rectangle 58"/>
          <p:cNvSpPr>
            <a:spLocks/>
          </p:cNvSpPr>
          <p:nvPr/>
        </p:nvSpPr>
        <p:spPr bwMode="auto">
          <a:xfrm>
            <a:off x="6062663" y="4241800"/>
            <a:ext cx="357187" cy="357188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04" name="Rectangle 59"/>
          <p:cNvSpPr>
            <a:spLocks/>
          </p:cNvSpPr>
          <p:nvPr/>
        </p:nvSpPr>
        <p:spPr bwMode="auto">
          <a:xfrm>
            <a:off x="7134225" y="4241800"/>
            <a:ext cx="357188" cy="357188"/>
          </a:xfrm>
          <a:prstGeom prst="rect">
            <a:avLst/>
          </a:prstGeom>
          <a:solidFill>
            <a:srgbClr val="FA3CF1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05" name="Rectangle 60"/>
          <p:cNvSpPr>
            <a:spLocks/>
          </p:cNvSpPr>
          <p:nvPr/>
        </p:nvSpPr>
        <p:spPr bwMode="auto">
          <a:xfrm>
            <a:off x="5705475" y="4241800"/>
            <a:ext cx="357188" cy="357188"/>
          </a:xfrm>
          <a:prstGeom prst="rect">
            <a:avLst/>
          </a:prstGeom>
          <a:solidFill>
            <a:srgbClr val="FF3884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06" name="Rectangle 61"/>
          <p:cNvSpPr>
            <a:spLocks/>
          </p:cNvSpPr>
          <p:nvPr/>
        </p:nvSpPr>
        <p:spPr bwMode="auto">
          <a:xfrm>
            <a:off x="6419850" y="4956175"/>
            <a:ext cx="357188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07" name="Rectangle 62"/>
          <p:cNvSpPr>
            <a:spLocks/>
          </p:cNvSpPr>
          <p:nvPr/>
        </p:nvSpPr>
        <p:spPr bwMode="auto">
          <a:xfrm>
            <a:off x="6419850" y="3170238"/>
            <a:ext cx="357188" cy="357187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08" name="Rectangle 63"/>
          <p:cNvSpPr>
            <a:spLocks/>
          </p:cNvSpPr>
          <p:nvPr/>
        </p:nvSpPr>
        <p:spPr bwMode="auto">
          <a:xfrm>
            <a:off x="6419850" y="3527425"/>
            <a:ext cx="357188" cy="357188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09" name="Rectangle 64"/>
          <p:cNvSpPr>
            <a:spLocks/>
          </p:cNvSpPr>
          <p:nvPr/>
        </p:nvSpPr>
        <p:spPr bwMode="auto">
          <a:xfrm>
            <a:off x="5705475" y="3527425"/>
            <a:ext cx="357188" cy="357188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10" name="Rectangle 65"/>
          <p:cNvSpPr>
            <a:spLocks/>
          </p:cNvSpPr>
          <p:nvPr/>
        </p:nvSpPr>
        <p:spPr bwMode="auto">
          <a:xfrm>
            <a:off x="6062663" y="3527425"/>
            <a:ext cx="357187" cy="357188"/>
          </a:xfrm>
          <a:prstGeom prst="rect">
            <a:avLst/>
          </a:prstGeom>
          <a:solidFill>
            <a:srgbClr val="FA3CF1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11" name="Rectangle 66"/>
          <p:cNvSpPr>
            <a:spLocks/>
          </p:cNvSpPr>
          <p:nvPr/>
        </p:nvSpPr>
        <p:spPr bwMode="auto">
          <a:xfrm>
            <a:off x="5348288" y="4241800"/>
            <a:ext cx="357187" cy="357188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12" name="Rectangle 67"/>
          <p:cNvSpPr>
            <a:spLocks/>
          </p:cNvSpPr>
          <p:nvPr/>
        </p:nvSpPr>
        <p:spPr bwMode="auto">
          <a:xfrm>
            <a:off x="7134225" y="4956175"/>
            <a:ext cx="357188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13" name="Rectangle 68"/>
          <p:cNvSpPr>
            <a:spLocks/>
          </p:cNvSpPr>
          <p:nvPr/>
        </p:nvSpPr>
        <p:spPr bwMode="auto">
          <a:xfrm>
            <a:off x="6062663" y="4956175"/>
            <a:ext cx="357187" cy="357188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14" name="Rectangle 69"/>
          <p:cNvSpPr>
            <a:spLocks/>
          </p:cNvSpPr>
          <p:nvPr/>
        </p:nvSpPr>
        <p:spPr bwMode="auto">
          <a:xfrm>
            <a:off x="5705475" y="4956175"/>
            <a:ext cx="357188" cy="357188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15" name="Rectangle 70"/>
          <p:cNvSpPr>
            <a:spLocks/>
          </p:cNvSpPr>
          <p:nvPr/>
        </p:nvSpPr>
        <p:spPr bwMode="auto">
          <a:xfrm>
            <a:off x="7134225" y="3527425"/>
            <a:ext cx="357188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16" name="Rectangle 71"/>
          <p:cNvSpPr>
            <a:spLocks/>
          </p:cNvSpPr>
          <p:nvPr/>
        </p:nvSpPr>
        <p:spPr bwMode="auto">
          <a:xfrm>
            <a:off x="7134225" y="4598988"/>
            <a:ext cx="357188" cy="357187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17" name="Rectangle 72"/>
          <p:cNvSpPr>
            <a:spLocks/>
          </p:cNvSpPr>
          <p:nvPr/>
        </p:nvSpPr>
        <p:spPr bwMode="auto">
          <a:xfrm>
            <a:off x="6777038" y="3884613"/>
            <a:ext cx="357187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18" name="Rectangle 73"/>
          <p:cNvSpPr>
            <a:spLocks/>
          </p:cNvSpPr>
          <p:nvPr/>
        </p:nvSpPr>
        <p:spPr bwMode="auto">
          <a:xfrm>
            <a:off x="5348288" y="3884613"/>
            <a:ext cx="357187" cy="357187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19" name="Rectangle 74"/>
          <p:cNvSpPr>
            <a:spLocks/>
          </p:cNvSpPr>
          <p:nvPr/>
        </p:nvSpPr>
        <p:spPr bwMode="auto">
          <a:xfrm>
            <a:off x="7134225" y="4241800"/>
            <a:ext cx="357188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20" name="Rectangle 75"/>
          <p:cNvSpPr>
            <a:spLocks/>
          </p:cNvSpPr>
          <p:nvPr/>
        </p:nvSpPr>
        <p:spPr bwMode="auto">
          <a:xfrm>
            <a:off x="6062663" y="3884613"/>
            <a:ext cx="357187" cy="357187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21" name="Rectangle 76"/>
          <p:cNvSpPr>
            <a:spLocks/>
          </p:cNvSpPr>
          <p:nvPr/>
        </p:nvSpPr>
        <p:spPr bwMode="auto">
          <a:xfrm>
            <a:off x="6062663" y="4598988"/>
            <a:ext cx="357187" cy="357187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22" name="Rectangle 77"/>
          <p:cNvSpPr>
            <a:spLocks/>
          </p:cNvSpPr>
          <p:nvPr/>
        </p:nvSpPr>
        <p:spPr bwMode="auto">
          <a:xfrm>
            <a:off x="6419850" y="3884613"/>
            <a:ext cx="357188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23" name="Rectangle 78"/>
          <p:cNvSpPr>
            <a:spLocks/>
          </p:cNvSpPr>
          <p:nvPr/>
        </p:nvSpPr>
        <p:spPr bwMode="auto">
          <a:xfrm>
            <a:off x="5348288" y="3884613"/>
            <a:ext cx="357187" cy="357187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24" name="Rectangle 79"/>
          <p:cNvSpPr>
            <a:spLocks/>
          </p:cNvSpPr>
          <p:nvPr/>
        </p:nvSpPr>
        <p:spPr bwMode="auto">
          <a:xfrm>
            <a:off x="6062663" y="3170238"/>
            <a:ext cx="357187" cy="357187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25" name="Rectangle 80"/>
          <p:cNvSpPr>
            <a:spLocks/>
          </p:cNvSpPr>
          <p:nvPr/>
        </p:nvSpPr>
        <p:spPr bwMode="auto">
          <a:xfrm>
            <a:off x="7134225" y="3527425"/>
            <a:ext cx="357188" cy="357188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26" name="Rectangle 81"/>
          <p:cNvSpPr>
            <a:spLocks/>
          </p:cNvSpPr>
          <p:nvPr/>
        </p:nvSpPr>
        <p:spPr bwMode="auto">
          <a:xfrm>
            <a:off x="7134225" y="3170238"/>
            <a:ext cx="357188" cy="357187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27" name="Rectangle 82"/>
          <p:cNvSpPr>
            <a:spLocks/>
          </p:cNvSpPr>
          <p:nvPr/>
        </p:nvSpPr>
        <p:spPr bwMode="auto">
          <a:xfrm>
            <a:off x="5705475" y="3170238"/>
            <a:ext cx="357188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28" name="Rectangle 83"/>
          <p:cNvSpPr>
            <a:spLocks/>
          </p:cNvSpPr>
          <p:nvPr/>
        </p:nvSpPr>
        <p:spPr bwMode="auto">
          <a:xfrm>
            <a:off x="6419850" y="3170238"/>
            <a:ext cx="357188" cy="357187"/>
          </a:xfrm>
          <a:prstGeom prst="rect">
            <a:avLst/>
          </a:prstGeom>
          <a:solidFill>
            <a:srgbClr val="FA3CF1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29" name="Rectangle 84"/>
          <p:cNvSpPr>
            <a:spLocks/>
          </p:cNvSpPr>
          <p:nvPr/>
        </p:nvSpPr>
        <p:spPr bwMode="auto">
          <a:xfrm>
            <a:off x="5705475" y="3527425"/>
            <a:ext cx="357188" cy="357188"/>
          </a:xfrm>
          <a:prstGeom prst="rect">
            <a:avLst/>
          </a:prstGeom>
          <a:solidFill>
            <a:srgbClr val="FF3884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30" name="Rectangle 85"/>
          <p:cNvSpPr>
            <a:spLocks/>
          </p:cNvSpPr>
          <p:nvPr/>
        </p:nvSpPr>
        <p:spPr bwMode="auto">
          <a:xfrm>
            <a:off x="5348288" y="3170238"/>
            <a:ext cx="357187" cy="357187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31" name="Rectangle 86"/>
          <p:cNvSpPr>
            <a:spLocks/>
          </p:cNvSpPr>
          <p:nvPr/>
        </p:nvSpPr>
        <p:spPr bwMode="auto">
          <a:xfrm>
            <a:off x="6777038" y="4598988"/>
            <a:ext cx="357187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32" name="Rectangle 87"/>
          <p:cNvSpPr>
            <a:spLocks/>
          </p:cNvSpPr>
          <p:nvPr/>
        </p:nvSpPr>
        <p:spPr bwMode="auto">
          <a:xfrm>
            <a:off x="6419850" y="4598988"/>
            <a:ext cx="357188" cy="357187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33" name="Rectangle 88"/>
          <p:cNvSpPr>
            <a:spLocks/>
          </p:cNvSpPr>
          <p:nvPr/>
        </p:nvSpPr>
        <p:spPr bwMode="auto">
          <a:xfrm>
            <a:off x="7134225" y="4956175"/>
            <a:ext cx="357188" cy="357188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34" name="Rectangle 89"/>
          <p:cNvSpPr>
            <a:spLocks/>
          </p:cNvSpPr>
          <p:nvPr/>
        </p:nvSpPr>
        <p:spPr bwMode="auto">
          <a:xfrm>
            <a:off x="5705475" y="4598988"/>
            <a:ext cx="357188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35" name="Rectangle 90"/>
          <p:cNvSpPr>
            <a:spLocks/>
          </p:cNvSpPr>
          <p:nvPr/>
        </p:nvSpPr>
        <p:spPr bwMode="auto">
          <a:xfrm>
            <a:off x="5705475" y="4956175"/>
            <a:ext cx="357188" cy="357188"/>
          </a:xfrm>
          <a:prstGeom prst="rect">
            <a:avLst/>
          </a:prstGeom>
          <a:solidFill>
            <a:srgbClr val="FA3CF1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36" name="Rectangle 91"/>
          <p:cNvSpPr>
            <a:spLocks/>
          </p:cNvSpPr>
          <p:nvPr/>
        </p:nvSpPr>
        <p:spPr bwMode="auto">
          <a:xfrm>
            <a:off x="7134225" y="4598988"/>
            <a:ext cx="357188" cy="357187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37" name="Rectangle 92"/>
          <p:cNvSpPr>
            <a:spLocks/>
          </p:cNvSpPr>
          <p:nvPr/>
        </p:nvSpPr>
        <p:spPr bwMode="auto">
          <a:xfrm>
            <a:off x="6777038" y="4241800"/>
            <a:ext cx="357187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38" name="Rectangle 93"/>
          <p:cNvSpPr>
            <a:spLocks/>
          </p:cNvSpPr>
          <p:nvPr/>
        </p:nvSpPr>
        <p:spPr bwMode="auto">
          <a:xfrm>
            <a:off x="6777038" y="3884613"/>
            <a:ext cx="357187" cy="357187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39" name="Rectangle 94"/>
          <p:cNvSpPr>
            <a:spLocks/>
          </p:cNvSpPr>
          <p:nvPr/>
        </p:nvSpPr>
        <p:spPr bwMode="auto">
          <a:xfrm>
            <a:off x="6419850" y="4241800"/>
            <a:ext cx="357188" cy="357188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40" name="Rectangle 95"/>
          <p:cNvSpPr>
            <a:spLocks/>
          </p:cNvSpPr>
          <p:nvPr/>
        </p:nvSpPr>
        <p:spPr bwMode="auto">
          <a:xfrm>
            <a:off x="5348288" y="4241800"/>
            <a:ext cx="357187" cy="357188"/>
          </a:xfrm>
          <a:prstGeom prst="rect">
            <a:avLst/>
          </a:prstGeom>
          <a:solidFill>
            <a:srgbClr val="FA3CF1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41" name="Rectangle 96"/>
          <p:cNvSpPr>
            <a:spLocks/>
          </p:cNvSpPr>
          <p:nvPr/>
        </p:nvSpPr>
        <p:spPr bwMode="auto">
          <a:xfrm>
            <a:off x="6062663" y="4241800"/>
            <a:ext cx="357187" cy="357188"/>
          </a:xfrm>
          <a:prstGeom prst="rect">
            <a:avLst/>
          </a:prstGeom>
          <a:solidFill>
            <a:srgbClr val="FF3884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42" name="Rectangle 97"/>
          <p:cNvSpPr>
            <a:spLocks/>
          </p:cNvSpPr>
          <p:nvPr/>
        </p:nvSpPr>
        <p:spPr bwMode="auto">
          <a:xfrm>
            <a:off x="6777038" y="4956175"/>
            <a:ext cx="357187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43" name="Rectangle 98"/>
          <p:cNvSpPr>
            <a:spLocks/>
          </p:cNvSpPr>
          <p:nvPr/>
        </p:nvSpPr>
        <p:spPr bwMode="auto">
          <a:xfrm>
            <a:off x="6777038" y="3170238"/>
            <a:ext cx="357187" cy="357187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44" name="Rectangle 99"/>
          <p:cNvSpPr>
            <a:spLocks/>
          </p:cNvSpPr>
          <p:nvPr/>
        </p:nvSpPr>
        <p:spPr bwMode="auto">
          <a:xfrm>
            <a:off x="6777038" y="3527425"/>
            <a:ext cx="357187" cy="357188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45" name="Rectangle 100"/>
          <p:cNvSpPr>
            <a:spLocks/>
          </p:cNvSpPr>
          <p:nvPr/>
        </p:nvSpPr>
        <p:spPr bwMode="auto">
          <a:xfrm>
            <a:off x="6062663" y="3527425"/>
            <a:ext cx="357187" cy="357188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46" name="Rectangle 101"/>
          <p:cNvSpPr>
            <a:spLocks/>
          </p:cNvSpPr>
          <p:nvPr/>
        </p:nvSpPr>
        <p:spPr bwMode="auto">
          <a:xfrm>
            <a:off x="6419850" y="3527425"/>
            <a:ext cx="357188" cy="357188"/>
          </a:xfrm>
          <a:prstGeom prst="rect">
            <a:avLst/>
          </a:prstGeom>
          <a:solidFill>
            <a:srgbClr val="FA3CF1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47" name="Rectangle 102"/>
          <p:cNvSpPr>
            <a:spLocks/>
          </p:cNvSpPr>
          <p:nvPr/>
        </p:nvSpPr>
        <p:spPr bwMode="auto">
          <a:xfrm>
            <a:off x="5705475" y="4241800"/>
            <a:ext cx="357188" cy="357188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48" name="Rectangle 103"/>
          <p:cNvSpPr>
            <a:spLocks/>
          </p:cNvSpPr>
          <p:nvPr/>
        </p:nvSpPr>
        <p:spPr bwMode="auto">
          <a:xfrm>
            <a:off x="5348288" y="4956175"/>
            <a:ext cx="357187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49" name="Rectangle 104"/>
          <p:cNvSpPr>
            <a:spLocks/>
          </p:cNvSpPr>
          <p:nvPr/>
        </p:nvSpPr>
        <p:spPr bwMode="auto">
          <a:xfrm>
            <a:off x="6419850" y="4956175"/>
            <a:ext cx="357188" cy="357188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50" name="Rectangle 105"/>
          <p:cNvSpPr>
            <a:spLocks/>
          </p:cNvSpPr>
          <p:nvPr/>
        </p:nvSpPr>
        <p:spPr bwMode="auto">
          <a:xfrm>
            <a:off x="6062663" y="4956175"/>
            <a:ext cx="357187" cy="357188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51" name="Rectangle 106"/>
          <p:cNvSpPr>
            <a:spLocks/>
          </p:cNvSpPr>
          <p:nvPr/>
        </p:nvSpPr>
        <p:spPr bwMode="auto">
          <a:xfrm>
            <a:off x="5348288" y="3527425"/>
            <a:ext cx="357187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52" name="Rectangle 107"/>
          <p:cNvSpPr>
            <a:spLocks/>
          </p:cNvSpPr>
          <p:nvPr/>
        </p:nvSpPr>
        <p:spPr bwMode="auto">
          <a:xfrm>
            <a:off x="5348288" y="4598988"/>
            <a:ext cx="357187" cy="357187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53" name="Rectangle 108"/>
          <p:cNvSpPr>
            <a:spLocks/>
          </p:cNvSpPr>
          <p:nvPr/>
        </p:nvSpPr>
        <p:spPr bwMode="auto">
          <a:xfrm>
            <a:off x="7134225" y="3884613"/>
            <a:ext cx="357188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54" name="Rectangle 109"/>
          <p:cNvSpPr>
            <a:spLocks/>
          </p:cNvSpPr>
          <p:nvPr/>
        </p:nvSpPr>
        <p:spPr bwMode="auto">
          <a:xfrm>
            <a:off x="5705475" y="3884613"/>
            <a:ext cx="357188" cy="357187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55" name="Rectangle 110"/>
          <p:cNvSpPr>
            <a:spLocks/>
          </p:cNvSpPr>
          <p:nvPr/>
        </p:nvSpPr>
        <p:spPr bwMode="auto">
          <a:xfrm>
            <a:off x="6419850" y="4241800"/>
            <a:ext cx="357188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56" name="Rectangle 111"/>
          <p:cNvSpPr>
            <a:spLocks/>
          </p:cNvSpPr>
          <p:nvPr/>
        </p:nvSpPr>
        <p:spPr bwMode="auto">
          <a:xfrm>
            <a:off x="5348288" y="3884613"/>
            <a:ext cx="357187" cy="357187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57" name="Rectangle 112"/>
          <p:cNvSpPr>
            <a:spLocks/>
          </p:cNvSpPr>
          <p:nvPr/>
        </p:nvSpPr>
        <p:spPr bwMode="auto">
          <a:xfrm>
            <a:off x="5348288" y="4598988"/>
            <a:ext cx="357187" cy="357187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58" name="Rectangle 113"/>
          <p:cNvSpPr>
            <a:spLocks/>
          </p:cNvSpPr>
          <p:nvPr/>
        </p:nvSpPr>
        <p:spPr bwMode="auto">
          <a:xfrm>
            <a:off x="5705475" y="3884613"/>
            <a:ext cx="357188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59" name="Rectangle 114"/>
          <p:cNvSpPr>
            <a:spLocks/>
          </p:cNvSpPr>
          <p:nvPr/>
        </p:nvSpPr>
        <p:spPr bwMode="auto">
          <a:xfrm>
            <a:off x="6777038" y="3884613"/>
            <a:ext cx="357187" cy="357187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60" name="Rectangle 115"/>
          <p:cNvSpPr>
            <a:spLocks/>
          </p:cNvSpPr>
          <p:nvPr/>
        </p:nvSpPr>
        <p:spPr bwMode="auto">
          <a:xfrm>
            <a:off x="5348288" y="3170238"/>
            <a:ext cx="357187" cy="357187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61" name="Rectangle 116"/>
          <p:cNvSpPr>
            <a:spLocks/>
          </p:cNvSpPr>
          <p:nvPr/>
        </p:nvSpPr>
        <p:spPr bwMode="auto">
          <a:xfrm>
            <a:off x="6419850" y="3527425"/>
            <a:ext cx="357188" cy="357188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62" name="Rectangle 117"/>
          <p:cNvSpPr>
            <a:spLocks/>
          </p:cNvSpPr>
          <p:nvPr/>
        </p:nvSpPr>
        <p:spPr bwMode="auto">
          <a:xfrm>
            <a:off x="6419850" y="3170238"/>
            <a:ext cx="357188" cy="357187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63" name="Rectangle 118"/>
          <p:cNvSpPr>
            <a:spLocks/>
          </p:cNvSpPr>
          <p:nvPr/>
        </p:nvSpPr>
        <p:spPr bwMode="auto">
          <a:xfrm>
            <a:off x="7134225" y="3170238"/>
            <a:ext cx="357188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64" name="Rectangle 119"/>
          <p:cNvSpPr>
            <a:spLocks/>
          </p:cNvSpPr>
          <p:nvPr/>
        </p:nvSpPr>
        <p:spPr bwMode="auto">
          <a:xfrm>
            <a:off x="5705475" y="3170238"/>
            <a:ext cx="357188" cy="357187"/>
          </a:xfrm>
          <a:prstGeom prst="rect">
            <a:avLst/>
          </a:prstGeom>
          <a:solidFill>
            <a:srgbClr val="FA3CF1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65" name="Rectangle 120"/>
          <p:cNvSpPr>
            <a:spLocks/>
          </p:cNvSpPr>
          <p:nvPr/>
        </p:nvSpPr>
        <p:spPr bwMode="auto">
          <a:xfrm>
            <a:off x="7134225" y="3527425"/>
            <a:ext cx="357188" cy="357188"/>
          </a:xfrm>
          <a:prstGeom prst="rect">
            <a:avLst/>
          </a:prstGeom>
          <a:solidFill>
            <a:srgbClr val="FF3884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66" name="Rectangle 121"/>
          <p:cNvSpPr>
            <a:spLocks/>
          </p:cNvSpPr>
          <p:nvPr/>
        </p:nvSpPr>
        <p:spPr bwMode="auto">
          <a:xfrm>
            <a:off x="6777038" y="3170238"/>
            <a:ext cx="357187" cy="357187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67" name="Rectangle 122"/>
          <p:cNvSpPr>
            <a:spLocks/>
          </p:cNvSpPr>
          <p:nvPr/>
        </p:nvSpPr>
        <p:spPr bwMode="auto">
          <a:xfrm>
            <a:off x="6062663" y="4598988"/>
            <a:ext cx="357187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68" name="Rectangle 123"/>
          <p:cNvSpPr>
            <a:spLocks/>
          </p:cNvSpPr>
          <p:nvPr/>
        </p:nvSpPr>
        <p:spPr bwMode="auto">
          <a:xfrm>
            <a:off x="5705475" y="4598988"/>
            <a:ext cx="357188" cy="357187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69" name="Rectangle 124"/>
          <p:cNvSpPr>
            <a:spLocks/>
          </p:cNvSpPr>
          <p:nvPr/>
        </p:nvSpPr>
        <p:spPr bwMode="auto">
          <a:xfrm>
            <a:off x="6419850" y="4956175"/>
            <a:ext cx="357188" cy="357188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70" name="Rectangle 125"/>
          <p:cNvSpPr>
            <a:spLocks/>
          </p:cNvSpPr>
          <p:nvPr/>
        </p:nvSpPr>
        <p:spPr bwMode="auto">
          <a:xfrm>
            <a:off x="7134225" y="4598988"/>
            <a:ext cx="357188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71" name="Rectangle 126"/>
          <p:cNvSpPr>
            <a:spLocks/>
          </p:cNvSpPr>
          <p:nvPr/>
        </p:nvSpPr>
        <p:spPr bwMode="auto">
          <a:xfrm>
            <a:off x="7134225" y="4956175"/>
            <a:ext cx="357188" cy="357188"/>
          </a:xfrm>
          <a:prstGeom prst="rect">
            <a:avLst/>
          </a:prstGeom>
          <a:solidFill>
            <a:srgbClr val="FA3CF1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72" name="Rectangle 127"/>
          <p:cNvSpPr>
            <a:spLocks/>
          </p:cNvSpPr>
          <p:nvPr/>
        </p:nvSpPr>
        <p:spPr bwMode="auto">
          <a:xfrm>
            <a:off x="6419850" y="4598988"/>
            <a:ext cx="357188" cy="357187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73" name="Rectangle 128"/>
          <p:cNvSpPr>
            <a:spLocks/>
          </p:cNvSpPr>
          <p:nvPr/>
        </p:nvSpPr>
        <p:spPr bwMode="auto">
          <a:xfrm>
            <a:off x="6062663" y="4241800"/>
            <a:ext cx="357187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74" name="Rectangle 129"/>
          <p:cNvSpPr>
            <a:spLocks/>
          </p:cNvSpPr>
          <p:nvPr/>
        </p:nvSpPr>
        <p:spPr bwMode="auto">
          <a:xfrm>
            <a:off x="6062663" y="3884613"/>
            <a:ext cx="357187" cy="357187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75" name="Rectangle 130"/>
          <p:cNvSpPr>
            <a:spLocks/>
          </p:cNvSpPr>
          <p:nvPr/>
        </p:nvSpPr>
        <p:spPr bwMode="auto">
          <a:xfrm>
            <a:off x="5705475" y="4241800"/>
            <a:ext cx="357188" cy="357188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76" name="Rectangle 131"/>
          <p:cNvSpPr>
            <a:spLocks/>
          </p:cNvSpPr>
          <p:nvPr/>
        </p:nvSpPr>
        <p:spPr bwMode="auto">
          <a:xfrm>
            <a:off x="6777038" y="4241800"/>
            <a:ext cx="357187" cy="357188"/>
          </a:xfrm>
          <a:prstGeom prst="rect">
            <a:avLst/>
          </a:prstGeom>
          <a:solidFill>
            <a:srgbClr val="FA3CF1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77" name="Rectangle 132"/>
          <p:cNvSpPr>
            <a:spLocks/>
          </p:cNvSpPr>
          <p:nvPr/>
        </p:nvSpPr>
        <p:spPr bwMode="auto">
          <a:xfrm>
            <a:off x="5348288" y="4241800"/>
            <a:ext cx="357187" cy="357188"/>
          </a:xfrm>
          <a:prstGeom prst="rect">
            <a:avLst/>
          </a:prstGeom>
          <a:solidFill>
            <a:srgbClr val="FF3884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78" name="Rectangle 133"/>
          <p:cNvSpPr>
            <a:spLocks/>
          </p:cNvSpPr>
          <p:nvPr/>
        </p:nvSpPr>
        <p:spPr bwMode="auto">
          <a:xfrm>
            <a:off x="6062663" y="4956175"/>
            <a:ext cx="357187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79" name="Rectangle 134"/>
          <p:cNvSpPr>
            <a:spLocks/>
          </p:cNvSpPr>
          <p:nvPr/>
        </p:nvSpPr>
        <p:spPr bwMode="auto">
          <a:xfrm>
            <a:off x="6062663" y="3170238"/>
            <a:ext cx="357187" cy="357187"/>
          </a:xfrm>
          <a:prstGeom prst="rect">
            <a:avLst/>
          </a:prstGeom>
          <a:solidFill>
            <a:srgbClr val="91EB5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80" name="Rectangle 135"/>
          <p:cNvSpPr>
            <a:spLocks/>
          </p:cNvSpPr>
          <p:nvPr/>
        </p:nvSpPr>
        <p:spPr bwMode="auto">
          <a:xfrm>
            <a:off x="6062663" y="3527425"/>
            <a:ext cx="357187" cy="357188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81" name="Rectangle 136"/>
          <p:cNvSpPr>
            <a:spLocks/>
          </p:cNvSpPr>
          <p:nvPr/>
        </p:nvSpPr>
        <p:spPr bwMode="auto">
          <a:xfrm>
            <a:off x="5348288" y="3527425"/>
            <a:ext cx="357187" cy="357188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82" name="Rectangle 137"/>
          <p:cNvSpPr>
            <a:spLocks/>
          </p:cNvSpPr>
          <p:nvPr/>
        </p:nvSpPr>
        <p:spPr bwMode="auto">
          <a:xfrm>
            <a:off x="5705475" y="3527425"/>
            <a:ext cx="357188" cy="357188"/>
          </a:xfrm>
          <a:prstGeom prst="rect">
            <a:avLst/>
          </a:prstGeom>
          <a:solidFill>
            <a:srgbClr val="FA3CF1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83" name="Rectangle 138"/>
          <p:cNvSpPr>
            <a:spLocks/>
          </p:cNvSpPr>
          <p:nvPr/>
        </p:nvSpPr>
        <p:spPr bwMode="auto">
          <a:xfrm>
            <a:off x="7134225" y="4241800"/>
            <a:ext cx="357188" cy="357188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84" name="Rectangle 139"/>
          <p:cNvSpPr>
            <a:spLocks/>
          </p:cNvSpPr>
          <p:nvPr/>
        </p:nvSpPr>
        <p:spPr bwMode="auto">
          <a:xfrm>
            <a:off x="6777038" y="4956175"/>
            <a:ext cx="357187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85" name="Rectangle 140"/>
          <p:cNvSpPr>
            <a:spLocks/>
          </p:cNvSpPr>
          <p:nvPr/>
        </p:nvSpPr>
        <p:spPr bwMode="auto">
          <a:xfrm>
            <a:off x="5705475" y="4956175"/>
            <a:ext cx="357188" cy="357188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86" name="Rectangle 141"/>
          <p:cNvSpPr>
            <a:spLocks/>
          </p:cNvSpPr>
          <p:nvPr/>
        </p:nvSpPr>
        <p:spPr bwMode="auto">
          <a:xfrm>
            <a:off x="5348288" y="4956175"/>
            <a:ext cx="357187" cy="357188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87" name="Rectangle 142"/>
          <p:cNvSpPr>
            <a:spLocks/>
          </p:cNvSpPr>
          <p:nvPr/>
        </p:nvSpPr>
        <p:spPr bwMode="auto">
          <a:xfrm>
            <a:off x="6777038" y="3527425"/>
            <a:ext cx="357187" cy="35718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88" name="Rectangle 143"/>
          <p:cNvSpPr>
            <a:spLocks/>
          </p:cNvSpPr>
          <p:nvPr/>
        </p:nvSpPr>
        <p:spPr bwMode="auto">
          <a:xfrm>
            <a:off x="6777038" y="4598988"/>
            <a:ext cx="357187" cy="357187"/>
          </a:xfrm>
          <a:prstGeom prst="rect">
            <a:avLst/>
          </a:prstGeom>
          <a:solidFill>
            <a:srgbClr val="00F4CA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89" name="Rectangle 144"/>
          <p:cNvSpPr>
            <a:spLocks/>
          </p:cNvSpPr>
          <p:nvPr/>
        </p:nvSpPr>
        <p:spPr bwMode="auto">
          <a:xfrm>
            <a:off x="6419850" y="3884613"/>
            <a:ext cx="357188" cy="357187"/>
          </a:xfrm>
          <a:prstGeom prst="rect">
            <a:avLst/>
          </a:prstGeom>
          <a:solidFill>
            <a:srgbClr val="5163E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90" name="Rectangle 145"/>
          <p:cNvSpPr>
            <a:spLocks/>
          </p:cNvSpPr>
          <p:nvPr/>
        </p:nvSpPr>
        <p:spPr bwMode="auto">
          <a:xfrm>
            <a:off x="7134225" y="3884613"/>
            <a:ext cx="357188" cy="357187"/>
          </a:xfrm>
          <a:prstGeom prst="rect">
            <a:avLst/>
          </a:prstGeom>
          <a:solidFill>
            <a:srgbClr val="FF383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91" name="Rectangle 146"/>
          <p:cNvSpPr>
            <a:spLocks/>
          </p:cNvSpPr>
          <p:nvPr/>
        </p:nvSpPr>
        <p:spPr bwMode="auto">
          <a:xfrm>
            <a:off x="2357438" y="3527425"/>
            <a:ext cx="1071562" cy="1071563"/>
          </a:xfrm>
          <a:prstGeom prst="rect">
            <a:avLst/>
          </a:prstGeom>
          <a:solidFill>
            <a:srgbClr val="000000">
              <a:alpha val="49803"/>
            </a:srgb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1892" name="Line 147"/>
          <p:cNvSpPr>
            <a:spLocks noChangeShapeType="1"/>
          </p:cNvSpPr>
          <p:nvPr/>
        </p:nvSpPr>
        <p:spPr bwMode="auto">
          <a:xfrm flipH="1">
            <a:off x="3446463" y="4071938"/>
            <a:ext cx="3187700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3662363" y="6350337"/>
            <a:ext cx="426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</a:t>
            </a:r>
            <a:r>
              <a:rPr lang="en-US" dirty="0">
                <a:latin typeface="Times New Roman" charset="0"/>
              </a:rPr>
              <a:t>S. </a:t>
            </a:r>
            <a:r>
              <a:rPr lang="en-US" dirty="0" err="1">
                <a:latin typeface="Times New Roman" charset="0"/>
              </a:rPr>
              <a:t>Narasimhan</a:t>
            </a:r>
            <a:endParaRPr lang="en-US" dirty="0">
              <a:latin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34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Neighborhood operations</a:t>
            </a:r>
          </a:p>
        </p:txBody>
      </p:sp>
      <p:sp>
        <p:nvSpPr>
          <p:cNvPr id="32771" name="Rectangle 2"/>
          <p:cNvSpPr>
            <a:spLocks/>
          </p:cNvSpPr>
          <p:nvPr/>
        </p:nvSpPr>
        <p:spPr bwMode="auto">
          <a:xfrm>
            <a:off x="1371600" y="4191000"/>
            <a:ext cx="57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800">
                <a:latin typeface="Calibri" charset="0"/>
                <a:cs typeface="Gill Sans" charset="0"/>
              </a:rPr>
              <a:t>Image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3810000" y="41910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en-US" sz="1800">
                <a:latin typeface="Calibri" charset="0"/>
                <a:cs typeface="Gill Sans" charset="0"/>
              </a:rPr>
              <a:t>Edge detection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2687638" cy="178593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6425" y="2362200"/>
            <a:ext cx="2687638" cy="178593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pic>
        <p:nvPicPr>
          <p:cNvPr id="32775" name="Picture 11" descr="C:\Documents and Settings\srinivas\Desktop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28863"/>
            <a:ext cx="27797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4"/>
          <p:cNvSpPr>
            <a:spLocks/>
          </p:cNvSpPr>
          <p:nvPr/>
        </p:nvSpPr>
        <p:spPr bwMode="auto">
          <a:xfrm>
            <a:off x="7162800" y="41910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en-US" sz="1800">
                <a:latin typeface="Calibri" charset="0"/>
                <a:cs typeface="Gill Sans" charset="0"/>
              </a:rPr>
              <a:t>Blur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2363" y="6350337"/>
            <a:ext cx="426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</a:t>
            </a:r>
            <a:r>
              <a:rPr lang="en-US" dirty="0">
                <a:latin typeface="Times New Roman" charset="0"/>
              </a:rPr>
              <a:t>S. </a:t>
            </a:r>
            <a:r>
              <a:rPr lang="en-US" dirty="0" err="1">
                <a:latin typeface="Times New Roman" charset="0"/>
              </a:rPr>
              <a:t>Narasimhan</a:t>
            </a:r>
            <a:endParaRPr lang="en-US" dirty="0">
              <a:latin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88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Take-home work (very important)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200" b="1" dirty="0" smtClean="0"/>
              <a:t>Reading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Read </a:t>
            </a:r>
            <a:r>
              <a:rPr lang="en-US" dirty="0" err="1" smtClean="0"/>
              <a:t>Szelisky</a:t>
            </a:r>
            <a:r>
              <a:rPr lang="en-US" dirty="0" smtClean="0"/>
              <a:t> : Chapter 3.1, 3.2. You can skip color if you want.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tutorial on </a:t>
            </a:r>
            <a:r>
              <a:rPr lang="en-US" dirty="0"/>
              <a:t>i</a:t>
            </a:r>
            <a:r>
              <a:rPr lang="en-US" dirty="0" smtClean="0"/>
              <a:t>mage </a:t>
            </a:r>
            <a:r>
              <a:rPr lang="en-US" dirty="0"/>
              <a:t>convolution: http://</a:t>
            </a:r>
            <a:r>
              <a:rPr lang="en-US" dirty="0" err="1"/>
              <a:t>lodev.org</a:t>
            </a:r>
            <a:r>
              <a:rPr lang="en-US" dirty="0"/>
              <a:t>/</a:t>
            </a:r>
            <a:r>
              <a:rPr lang="en-US" dirty="0" err="1"/>
              <a:t>cgtutor</a:t>
            </a:r>
            <a:r>
              <a:rPr lang="en-US" dirty="0"/>
              <a:t>/</a:t>
            </a:r>
            <a:r>
              <a:rPr lang="en-US" dirty="0" err="1"/>
              <a:t>filtering.html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500" b="1" dirty="0" smtClean="0"/>
              <a:t>Software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Install </a:t>
            </a:r>
            <a:r>
              <a:rPr lang="en-US" dirty="0" err="1" smtClean="0"/>
              <a:t>Numpy</a:t>
            </a:r>
            <a:r>
              <a:rPr lang="en-US" dirty="0" smtClean="0"/>
              <a:t>, </a:t>
            </a:r>
            <a:r>
              <a:rPr lang="en-US" dirty="0" err="1" smtClean="0"/>
              <a:t>Scipy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easiest thing to do is to install </a:t>
            </a:r>
            <a:r>
              <a:rPr lang="en-US" dirty="0" err="1" smtClean="0"/>
              <a:t>Spyder</a:t>
            </a:r>
            <a:r>
              <a:rPr lang="en-US" dirty="0" smtClean="0"/>
              <a:t>, which has </a:t>
            </a:r>
            <a:r>
              <a:rPr lang="en-US" dirty="0" err="1" smtClean="0"/>
              <a:t>Numpy</a:t>
            </a:r>
            <a:r>
              <a:rPr lang="en-US" dirty="0" smtClean="0"/>
              <a:t> </a:t>
            </a:r>
            <a:r>
              <a:rPr lang="en-US" dirty="0" err="1" smtClean="0"/>
              <a:t>Scipy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https://bitbucket.org/spyder-ide/spyderlib/</a:t>
            </a:r>
            <a:r>
              <a:rPr lang="en-US" dirty="0" smtClean="0">
                <a:hlinkClick r:id="rId3"/>
              </a:rPr>
              <a:t>downloads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if you can figure out using command line + sublime text, it will be great because eventually we will do that.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will use </a:t>
            </a:r>
            <a:r>
              <a:rPr lang="en-US" dirty="0" err="1" smtClean="0"/>
              <a:t>Scipy.ndimages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docs.scipy.org</a:t>
            </a:r>
            <a:r>
              <a:rPr lang="en-US" dirty="0"/>
              <a:t>/doc/</a:t>
            </a:r>
            <a:r>
              <a:rPr lang="en-US" dirty="0" err="1"/>
              <a:t>scipy</a:t>
            </a:r>
            <a:r>
              <a:rPr lang="en-US" dirty="0"/>
              <a:t>/reference/</a:t>
            </a:r>
            <a:r>
              <a:rPr lang="en-US" dirty="0" err="1"/>
              <a:t>ndimage.html#scipy.ndimage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Scipy</a:t>
            </a:r>
            <a:r>
              <a:rPr lang="en-US" dirty="0"/>
              <a:t> </a:t>
            </a:r>
            <a:r>
              <a:rPr lang="en-US" dirty="0" smtClean="0"/>
              <a:t>image tutorial</a:t>
            </a:r>
            <a:r>
              <a:rPr lang="en-US" dirty="0">
                <a:hlinkClick r:id="rId4"/>
              </a:rPr>
              <a:t>: http://</a:t>
            </a:r>
            <a:r>
              <a:rPr lang="en-US" dirty="0" err="1">
                <a:hlinkClick r:id="rId4"/>
              </a:rPr>
              <a:t>scipy-lectures.github.io</a:t>
            </a:r>
            <a:r>
              <a:rPr lang="en-US" dirty="0">
                <a:hlinkClick r:id="rId4"/>
              </a:rPr>
              <a:t>/advanced/</a:t>
            </a:r>
            <a:r>
              <a:rPr lang="en-US" dirty="0" err="1">
                <a:hlinkClick r:id="rId4"/>
              </a:rPr>
              <a:t>image_processing</a:t>
            </a:r>
            <a:r>
              <a:rPr lang="en-US" dirty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0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Neighborhood operations</a:t>
            </a:r>
          </a:p>
        </p:txBody>
      </p:sp>
      <p:sp>
        <p:nvSpPr>
          <p:cNvPr id="32771" name="Rectangle 2"/>
          <p:cNvSpPr>
            <a:spLocks/>
          </p:cNvSpPr>
          <p:nvPr/>
        </p:nvSpPr>
        <p:spPr bwMode="auto">
          <a:xfrm>
            <a:off x="1371600" y="4191000"/>
            <a:ext cx="57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800">
                <a:latin typeface="Calibri" charset="0"/>
                <a:cs typeface="Gill Sans" charset="0"/>
              </a:rPr>
              <a:t>Image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3810000" y="41910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en-US" sz="1800">
                <a:latin typeface="Calibri" charset="0"/>
                <a:cs typeface="Gill Sans" charset="0"/>
              </a:rPr>
              <a:t>Edge detection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2687638" cy="178593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6425" y="2362200"/>
            <a:ext cx="2687638" cy="178593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pic>
        <p:nvPicPr>
          <p:cNvPr id="32775" name="Picture 11" descr="C:\Documents and Settings\srinivas\Desktop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28863"/>
            <a:ext cx="27797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4"/>
          <p:cNvSpPr>
            <a:spLocks/>
          </p:cNvSpPr>
          <p:nvPr/>
        </p:nvSpPr>
        <p:spPr bwMode="auto">
          <a:xfrm>
            <a:off x="7162800" y="41910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en-US" sz="1800">
                <a:latin typeface="Calibri" charset="0"/>
                <a:cs typeface="Gill Sans" charset="0"/>
              </a:rPr>
              <a:t>Blur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2363" y="6350337"/>
            <a:ext cx="426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</a:t>
            </a:r>
            <a:r>
              <a:rPr lang="en-US" dirty="0">
                <a:latin typeface="Times New Roman" charset="0"/>
              </a:rPr>
              <a:t>S. </a:t>
            </a:r>
            <a:r>
              <a:rPr lang="en-US" dirty="0" err="1">
                <a:latin typeface="Times New Roman" charset="0"/>
              </a:rPr>
              <a:t>Narasimhan</a:t>
            </a:r>
            <a:endParaRPr lang="en-US" dirty="0">
              <a:latin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523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3×3 Neighborhood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 descr="le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1" y="2013642"/>
            <a:ext cx="3422950" cy="3422950"/>
          </a:xfrm>
          <a:prstGeom prst="rect">
            <a:avLst/>
          </a:prstGeom>
        </p:spPr>
      </p:pic>
      <p:pic>
        <p:nvPicPr>
          <p:cNvPr id="5" name="Picture 4" descr="lena_bl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19" y="2013642"/>
            <a:ext cx="3422950" cy="34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7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5×5 Neighborhood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 descr="le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1" y="2013642"/>
            <a:ext cx="3422950" cy="3422950"/>
          </a:xfrm>
          <a:prstGeom prst="rect">
            <a:avLst/>
          </a:prstGeom>
        </p:spPr>
      </p:pic>
      <p:pic>
        <p:nvPicPr>
          <p:cNvPr id="3" name="Picture 2" descr="lena_bl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66" y="1998874"/>
            <a:ext cx="3477740" cy="34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2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7×7 Neighborhood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 descr="le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1" y="2013642"/>
            <a:ext cx="3422950" cy="3422950"/>
          </a:xfrm>
          <a:prstGeom prst="rect">
            <a:avLst/>
          </a:prstGeom>
        </p:spPr>
      </p:pic>
      <p:pic>
        <p:nvPicPr>
          <p:cNvPr id="3" name="Picture 2" descr="lena_bl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42" y="2013642"/>
            <a:ext cx="3422950" cy="34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Let’s represent this more generally 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 descr="le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1" y="2013642"/>
            <a:ext cx="3422950" cy="3422950"/>
          </a:xfrm>
          <a:prstGeom prst="rect">
            <a:avLst/>
          </a:prstGeom>
        </p:spPr>
      </p:pic>
      <p:pic>
        <p:nvPicPr>
          <p:cNvPr id="5" name="Picture 4" descr="Screen Shot 2015-01-14 at 11.35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03985"/>
            <a:ext cx="4216400" cy="2578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981" y="2013642"/>
            <a:ext cx="440020" cy="423117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29875" y="5801576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6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Let’s represent this more generally </a:t>
            </a:r>
            <a:endParaRPr lang="en-US" dirty="0">
              <a:latin typeface="Calibri" charset="0"/>
            </a:endParaRPr>
          </a:p>
        </p:txBody>
      </p:sp>
      <p:pic>
        <p:nvPicPr>
          <p:cNvPr id="3" name="Picture 2" descr="Screen Shot 2015-01-14 at 11.3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461476"/>
            <a:ext cx="7277100" cy="334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9875" y="5801576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39965" y="1949407"/>
            <a:ext cx="291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box filter (3×3)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9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Let’s represent this more generally </a:t>
            </a:r>
            <a:endParaRPr lang="en-US" dirty="0">
              <a:latin typeface="Calibri" charset="0"/>
            </a:endParaRPr>
          </a:p>
        </p:txBody>
      </p:sp>
      <p:pic>
        <p:nvPicPr>
          <p:cNvPr id="5" name="Picture 4" descr="Screen Shot 2015-01-14 at 11.3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1226"/>
            <a:ext cx="7467600" cy="379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9875" y="5801576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2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Let’s represent this more generally </a:t>
            </a:r>
            <a:endParaRPr lang="en-US" dirty="0">
              <a:latin typeface="Calibri" charset="0"/>
            </a:endParaRPr>
          </a:p>
        </p:txBody>
      </p:sp>
      <p:pic>
        <p:nvPicPr>
          <p:cNvPr id="3" name="Picture 2" descr="Screen Shot 2015-01-14 at 11.3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417638"/>
            <a:ext cx="7594600" cy="490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8563" y="6170908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1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This is called convolution</a:t>
            </a:r>
            <a:endParaRPr lang="en-US" dirty="0">
              <a:latin typeface="Calibri" charset="0"/>
            </a:endParaRPr>
          </a:p>
        </p:txBody>
      </p:sp>
      <p:pic>
        <p:nvPicPr>
          <p:cNvPr id="6" name="Picture 5" descr="Screen Shot 2015-01-14 at 11.4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892300"/>
            <a:ext cx="6959600" cy="307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9875" y="5816344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0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Notation</a:t>
            </a:r>
            <a:endParaRPr lang="en-US" dirty="0"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875" y="6185676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73163"/>
            <a:ext cx="8229600" cy="568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Also denoted 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R  = I * 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We “convolve” I with K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Times New Roman" pitchFamily="18" charset="0"/>
              </a:rPr>
              <a:t>      -</a:t>
            </a:r>
            <a:r>
              <a:rPr lang="en-US" dirty="0" smtClean="0">
                <a:latin typeface="Times New Roman" pitchFamily="18" charset="0"/>
              </a:rPr>
              <a:t>Not convolute!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3" name="Picture 2" descr="Screen Shot 2015-01-14 at 11.4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30" y="3771644"/>
            <a:ext cx="70358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image?</a:t>
            </a:r>
          </a:p>
          <a:p>
            <a:r>
              <a:rPr lang="en-US" dirty="0" smtClean="0"/>
              <a:t>Point Process</a:t>
            </a:r>
          </a:p>
          <a:p>
            <a:r>
              <a:rPr lang="en-US" dirty="0" smtClean="0"/>
              <a:t>Neighborhood operation</a:t>
            </a:r>
          </a:p>
          <a:p>
            <a:r>
              <a:rPr lang="en-US" dirty="0" smtClean="0"/>
              <a:t>Convolution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531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alibri" charset="0"/>
              </a:rPr>
              <a:t>Filtering vs. Convolution</a:t>
            </a:r>
            <a:endParaRPr lang="en-US" dirty="0">
              <a:latin typeface="Calibri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charset="0"/>
              </a:rPr>
              <a:t>2d filtering</a:t>
            </a:r>
          </a:p>
          <a:p>
            <a:pPr lvl="1"/>
            <a:r>
              <a:rPr lang="en-US" dirty="0" smtClean="0">
                <a:latin typeface="Courier" charset="0"/>
              </a:rPr>
              <a:t>h=filter2(</a:t>
            </a:r>
            <a:r>
              <a:rPr lang="en-US" dirty="0" err="1" smtClean="0">
                <a:latin typeface="Courier" charset="0"/>
              </a:rPr>
              <a:t>g,f</a:t>
            </a:r>
            <a:r>
              <a:rPr lang="en-US" dirty="0" smtClean="0">
                <a:latin typeface="Courier" charset="0"/>
              </a:rPr>
              <a:t>); </a:t>
            </a:r>
            <a:r>
              <a:rPr lang="en-US" sz="2000" dirty="0" smtClean="0">
                <a:latin typeface="Calibri" charset="0"/>
              </a:rPr>
              <a:t>or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dirty="0" smtClean="0">
                <a:latin typeface="Courier" charset="0"/>
              </a:rPr>
              <a:t> h=</a:t>
            </a:r>
            <a:r>
              <a:rPr lang="en-US" dirty="0" err="1" smtClean="0">
                <a:latin typeface="Courier" charset="0"/>
              </a:rPr>
              <a:t>imfilter</a:t>
            </a:r>
            <a:r>
              <a:rPr lang="en-US" dirty="0" smtClean="0">
                <a:latin typeface="Courier" charset="0"/>
              </a:rPr>
              <a:t>(</a:t>
            </a:r>
            <a:r>
              <a:rPr lang="en-US" dirty="0" err="1" smtClean="0">
                <a:latin typeface="Courier" charset="0"/>
              </a:rPr>
              <a:t>f,g</a:t>
            </a:r>
            <a:r>
              <a:rPr lang="en-US" dirty="0" smtClean="0">
                <a:latin typeface="Courier" charset="0"/>
              </a:rPr>
              <a:t>);</a:t>
            </a:r>
          </a:p>
          <a:p>
            <a:pPr lvl="1"/>
            <a:endParaRPr lang="en-US" dirty="0" smtClean="0">
              <a:latin typeface="Calibri" charset="0"/>
            </a:endParaRPr>
          </a:p>
          <a:p>
            <a:pPr lvl="1"/>
            <a:endParaRPr lang="en-US" dirty="0" smtClean="0">
              <a:latin typeface="Calibri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2d convolution</a:t>
            </a:r>
          </a:p>
          <a:p>
            <a:pPr lvl="1"/>
            <a:r>
              <a:rPr lang="en-US" dirty="0" smtClean="0">
                <a:latin typeface="Courier" charset="0"/>
              </a:rPr>
              <a:t>h=conv2(</a:t>
            </a:r>
            <a:r>
              <a:rPr lang="en-US" dirty="0" err="1" smtClean="0">
                <a:latin typeface="Courier" charset="0"/>
              </a:rPr>
              <a:t>g,f</a:t>
            </a:r>
            <a:r>
              <a:rPr lang="en-US" dirty="0" smtClean="0">
                <a:latin typeface="Courier" charset="0"/>
              </a:rPr>
              <a:t>);</a:t>
            </a:r>
          </a:p>
          <a:p>
            <a:pPr lvl="1"/>
            <a:endParaRPr lang="en-US" dirty="0" smtClean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8048"/>
              </p:ext>
            </p:extLst>
          </p:nvPr>
        </p:nvGraphicFramePr>
        <p:xfrm>
          <a:off x="1752600" y="2757362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2" name="Equation" r:id="rId4" imgW="2070100" imgH="355600" progId="Equation.3">
                  <p:embed/>
                </p:oleObj>
              </mc:Choice>
              <mc:Fallback>
                <p:oleObj name="Equation" r:id="rId4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757362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80995"/>
              </p:ext>
            </p:extLst>
          </p:nvPr>
        </p:nvGraphicFramePr>
        <p:xfrm>
          <a:off x="1981200" y="535117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3" name="Equation" r:id="rId6" imgW="2070100" imgH="355600" progId="Equation.3">
                  <p:embed/>
                </p:oleObj>
              </mc:Choice>
              <mc:Fallback>
                <p:oleObj name="Equation" r:id="rId6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5117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2579" y="6126163"/>
            <a:ext cx="745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use Filter and Convolution interchangeable when the image is SYMMETRIC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Sliding Template View</a:t>
            </a:r>
            <a:endParaRPr lang="en-US" dirty="0"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875" y="6185676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73163"/>
            <a:ext cx="8229600" cy="568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Take the template K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  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Flip it</a:t>
            </a:r>
            <a:endParaRPr lang="en-US" dirty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Slide across image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4" name="Picture 3" descr="Screen Shot 2015-01-15 at 12.13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2" y="1173163"/>
            <a:ext cx="1993900" cy="2006600"/>
          </a:xfrm>
          <a:prstGeom prst="rect">
            <a:avLst/>
          </a:prstGeom>
        </p:spPr>
      </p:pic>
      <p:pic>
        <p:nvPicPr>
          <p:cNvPr id="6" name="Picture 5" descr="Screen Shot 2015-01-15 at 12.14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75" y="2771865"/>
            <a:ext cx="21336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Let’s take out paper and pen</a:t>
            </a:r>
            <a:endParaRPr lang="en-US" dirty="0">
              <a:latin typeface="Calibr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73163"/>
            <a:ext cx="8229600" cy="568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What is the result of the following convolution?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11" name="Picture 10" descr="Screen Shot 2015-01-15 at 12.11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91" y="2819434"/>
            <a:ext cx="6553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Let’s take out paper and pen</a:t>
            </a:r>
            <a:endParaRPr lang="en-US" dirty="0">
              <a:latin typeface="Calibr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73163"/>
            <a:ext cx="8229600" cy="568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What is the result of the following convolution?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11" name="Picture 10" descr="Screen Shot 2015-01-15 at 12.11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91" y="2819434"/>
            <a:ext cx="6553200" cy="2489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95097" y="2924111"/>
            <a:ext cx="2303535" cy="27173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Let’s take out a paper and a pen</a:t>
            </a:r>
            <a:endParaRPr lang="en-US" dirty="0">
              <a:latin typeface="Calibr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73163"/>
            <a:ext cx="8229600" cy="568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What is the result of the following convolution?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5097" y="2924111"/>
            <a:ext cx="2303535" cy="27173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5-01-15 at 12.14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70" y="2743815"/>
            <a:ext cx="21336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3147" y="3116098"/>
            <a:ext cx="4296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1*0 + 2*0 + 1*0+</a:t>
            </a:r>
          </a:p>
          <a:p>
            <a:r>
              <a:rPr lang="en-US" dirty="0" smtClean="0"/>
              <a:t>0*0 + 1*0 + 2*0+</a:t>
            </a:r>
          </a:p>
          <a:p>
            <a:r>
              <a:rPr lang="en-US" dirty="0" smtClean="0"/>
              <a:t>(-1)*0 + (-2)*4 +(-1)*5 = -13 </a:t>
            </a:r>
          </a:p>
        </p:txBody>
      </p:sp>
    </p:spTree>
    <p:extLst>
      <p:ext uri="{BB962C8B-B14F-4D97-AF65-F5344CB8AC3E}">
        <p14:creationId xmlns:p14="http://schemas.microsoft.com/office/powerpoint/2010/main" val="190708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Let’s take out a paper and a pen</a:t>
            </a:r>
            <a:endParaRPr lang="en-US" dirty="0">
              <a:latin typeface="Calibr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73163"/>
            <a:ext cx="8229600" cy="568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What is the result of the following convolution?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5097" y="2924111"/>
            <a:ext cx="2303535" cy="27173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5-01-15 at 12.2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01" y="2800530"/>
            <a:ext cx="19177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3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Rules of a image filter</a:t>
            </a:r>
            <a:endParaRPr lang="en-US" dirty="0">
              <a:latin typeface="Calibr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73163"/>
            <a:ext cx="8229600" cy="568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It’s size has to be uneven, so that it has a center, for example, 3×3, 5×5, 7×7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It doesn’t have to, but the sum of all elements of the filter should be 1 if you want the result image to have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same brightness </a:t>
            </a:r>
            <a:r>
              <a:rPr lang="en-US" dirty="0" smtClean="0">
                <a:latin typeface="Times New Roman" pitchFamily="18" charset="0"/>
              </a:rPr>
              <a:t>as the original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If the sum of the element of is larger than 1, the result will be a brighter image, if it is smaller than 1, the resulting image will be darker. 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2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Predict the image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 descr="Screen Shot 2015-01-15 at 10.1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981200"/>
            <a:ext cx="3225800" cy="288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875" y="6185676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1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Predict the image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 descr="Screen Shot 2015-01-15 at 10.1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9" y="1981200"/>
            <a:ext cx="3225800" cy="2882900"/>
          </a:xfrm>
          <a:prstGeom prst="rect">
            <a:avLst/>
          </a:prstGeom>
        </p:spPr>
      </p:pic>
      <p:pic>
        <p:nvPicPr>
          <p:cNvPr id="3" name="Picture 2" descr="Screen Shot 2015-01-15 at 10.1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2451100"/>
            <a:ext cx="1930400" cy="194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875" y="6193564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1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Predict the image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 descr="Screen Shot 2015-01-15 at 10.1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9" y="1981200"/>
            <a:ext cx="3225800" cy="2882900"/>
          </a:xfrm>
          <a:prstGeom prst="rect">
            <a:avLst/>
          </a:prstGeom>
        </p:spPr>
      </p:pic>
      <p:pic>
        <p:nvPicPr>
          <p:cNvPr id="3" name="Picture 2" descr="Screen Shot 2015-01-15 at 10.1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2451100"/>
            <a:ext cx="1930400" cy="1943100"/>
          </a:xfrm>
          <a:prstGeom prst="rect">
            <a:avLst/>
          </a:prstGeom>
        </p:spPr>
      </p:pic>
      <p:pic>
        <p:nvPicPr>
          <p:cNvPr id="5" name="Picture 4" descr="Screen Shot 2015-01-15 at 10.1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16" y="2027670"/>
            <a:ext cx="3225800" cy="288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9875" y="6193564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2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MATLAB</a:t>
            </a:r>
          </a:p>
          <a:p>
            <a:pPr lvl="1"/>
            <a:r>
              <a:rPr lang="en-US" dirty="0" smtClean="0"/>
              <a:t>Pro: Well-established packages. Many tutorials and examples online. Great for numerical stuff.</a:t>
            </a:r>
          </a:p>
          <a:p>
            <a:pPr lvl="1"/>
            <a:r>
              <a:rPr lang="en-US" dirty="0" smtClean="0"/>
              <a:t>I have many years of experience with it. 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Expensive! Talk to me about getting access. </a:t>
            </a:r>
          </a:p>
          <a:p>
            <a:pPr lvl="1"/>
            <a:r>
              <a:rPr lang="en-US" dirty="0" smtClean="0"/>
              <a:t>Not a general programming language.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4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Predict the image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 descr="Screen Shot 2015-01-15 at 10.1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9" y="1981200"/>
            <a:ext cx="3225800" cy="2882900"/>
          </a:xfrm>
          <a:prstGeom prst="rect">
            <a:avLst/>
          </a:prstGeom>
        </p:spPr>
      </p:pic>
      <p:pic>
        <p:nvPicPr>
          <p:cNvPr id="6" name="Picture 5" descr="Screen Shot 2015-01-15 at 10.17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58" y="2362200"/>
            <a:ext cx="1778000" cy="212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875" y="6185676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8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Predict the image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 descr="Screen Shot 2015-01-15 at 10.1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9" y="1981200"/>
            <a:ext cx="3225800" cy="2882900"/>
          </a:xfrm>
          <a:prstGeom prst="rect">
            <a:avLst/>
          </a:prstGeom>
        </p:spPr>
      </p:pic>
      <p:pic>
        <p:nvPicPr>
          <p:cNvPr id="6" name="Picture 5" descr="Screen Shot 2015-01-15 at 10.17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58" y="2362200"/>
            <a:ext cx="1778000" cy="2120900"/>
          </a:xfrm>
          <a:prstGeom prst="rect">
            <a:avLst/>
          </a:prstGeom>
        </p:spPr>
      </p:pic>
      <p:pic>
        <p:nvPicPr>
          <p:cNvPr id="3" name="Picture 2" descr="Screen Shot 2015-01-15 at 10.17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4200"/>
            <a:ext cx="2590800" cy="300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9875" y="6185676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5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Predict the image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 descr="Screen Shot 2015-01-15 at 10.1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9" y="1981200"/>
            <a:ext cx="3225800" cy="2882900"/>
          </a:xfrm>
          <a:prstGeom prst="rect">
            <a:avLst/>
          </a:prstGeom>
        </p:spPr>
      </p:pic>
      <p:pic>
        <p:nvPicPr>
          <p:cNvPr id="5" name="Picture 4" descr="Screen Shot 2015-01-15 at 10.18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43" y="2369454"/>
            <a:ext cx="22225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9875" y="6185676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2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Predict the image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 descr="Screen Shot 2015-01-15 at 10.1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9" y="1981200"/>
            <a:ext cx="3225800" cy="2882900"/>
          </a:xfrm>
          <a:prstGeom prst="rect">
            <a:avLst/>
          </a:prstGeom>
        </p:spPr>
      </p:pic>
      <p:pic>
        <p:nvPicPr>
          <p:cNvPr id="5" name="Picture 4" descr="Screen Shot 2015-01-15 at 10.18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67" y="2324100"/>
            <a:ext cx="2222500" cy="2209800"/>
          </a:xfrm>
          <a:prstGeom prst="rect">
            <a:avLst/>
          </a:prstGeom>
        </p:spPr>
      </p:pic>
      <p:pic>
        <p:nvPicPr>
          <p:cNvPr id="3" name="Picture 2" descr="Screen Shot 2015-01-15 at 10.18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1864482"/>
            <a:ext cx="2616200" cy="298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5886" y="1496703"/>
            <a:ext cx="143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Should be brighter!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9875" y="6185676"/>
            <a:ext cx="3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Matthew </a:t>
            </a:r>
            <a:r>
              <a:rPr lang="en-US" dirty="0" err="1" smtClean="0"/>
              <a:t>Tappen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2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Practice with linear filters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48137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48138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48139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48140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48141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48142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48143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48144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48145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48146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8147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8148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8149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8150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8151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8152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8153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4813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" charset="0"/>
              </a:rPr>
              <a:t>Original</a:t>
            </a:r>
          </a:p>
        </p:txBody>
      </p:sp>
      <p:sp>
        <p:nvSpPr>
          <p:cNvPr id="48134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" charset="0"/>
              </a:rPr>
              <a:t>Filtered </a:t>
            </a:r>
          </a:p>
          <a:p>
            <a:pPr eaLnBrk="1" hangingPunct="1"/>
            <a:r>
              <a:rPr lang="en-US">
                <a:latin typeface="Times" charset="0"/>
              </a:rPr>
              <a:t>(no change)</a:t>
            </a:r>
          </a:p>
        </p:txBody>
      </p:sp>
      <p:pic>
        <p:nvPicPr>
          <p:cNvPr id="4813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2971800" y="3027363"/>
            <a:ext cx="7493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800" dirty="0">
                <a:latin typeface="Times New Roman" charset="0"/>
                <a:cs typeface="Times New Roman" charset="0"/>
              </a:rPr>
              <a:t>*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80075" y="2971800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6000" dirty="0">
                <a:cs typeface="Times New Roman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52573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Linear filters: examples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371600" y="4572000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Original</a:t>
            </a: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3810000" y="2917825"/>
            <a:ext cx="1676400" cy="1295400"/>
            <a:chOff x="3799" y="2064"/>
            <a:chExt cx="1433" cy="1136"/>
          </a:xfrm>
        </p:grpSpPr>
        <p:grpSp>
          <p:nvGrpSpPr>
            <p:cNvPr id="35851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5853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5854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5855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5856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5857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5858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5859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5860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5861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5862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5863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5864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5865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5866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5867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5868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5869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5852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227763" y="4659313"/>
            <a:ext cx="2459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Blur (with a mean filter)</a:t>
            </a:r>
          </a:p>
        </p:txBody>
      </p:sp>
      <p:sp>
        <p:nvSpPr>
          <p:cNvPr id="35848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/>
              <a:t>Source: D. Lowe</a:t>
            </a:r>
          </a:p>
        </p:txBody>
      </p:sp>
      <p:sp>
        <p:nvSpPr>
          <p:cNvPr id="35849" name="TextBox 27"/>
          <p:cNvSpPr txBox="1">
            <a:spLocks noChangeArrowheads="1"/>
          </p:cNvSpPr>
          <p:nvPr/>
        </p:nvSpPr>
        <p:spPr bwMode="auto">
          <a:xfrm>
            <a:off x="2971800" y="3027363"/>
            <a:ext cx="7493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800" dirty="0">
                <a:latin typeface="Times New Roman" charset="0"/>
                <a:cs typeface="Times New Roman" charset="0"/>
              </a:rPr>
              <a:t>*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80075" y="2971800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6000" dirty="0">
                <a:cs typeface="Times New Roman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8260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Practice with linear filters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" charset="0"/>
              </a:rPr>
              <a:t>Original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5225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225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225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225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225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225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225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226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226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226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226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226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226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226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226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226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226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227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225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3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3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3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3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5224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4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4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4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4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24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24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24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24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24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25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25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223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>
                <a:latin typeface="Times" charset="0"/>
              </a:rPr>
              <a:t>-</a:t>
            </a:r>
          </a:p>
        </p:txBody>
      </p:sp>
      <p:sp>
        <p:nvSpPr>
          <p:cNvPr id="52232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Sharpening filter</a:t>
            </a:r>
          </a:p>
          <a:p>
            <a:pPr lvl="1" eaLnBrk="1" hangingPunct="1">
              <a:buFontTx/>
              <a:buChar char="-"/>
            </a:pPr>
            <a:r>
              <a:rPr lang="en-US">
                <a:ea typeface="ＭＳ Ｐゴシック" charset="0"/>
              </a:rPr>
              <a:t> Accentuates differences with local average</a:t>
            </a:r>
          </a:p>
        </p:txBody>
      </p:sp>
      <p:pic>
        <p:nvPicPr>
          <p:cNvPr id="52233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04657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Sharpening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81682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Other filters</a:t>
            </a:r>
          </a:p>
        </p:txBody>
      </p:sp>
      <p:grpSp>
        <p:nvGrpSpPr>
          <p:cNvPr id="54275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54280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54281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54282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54283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54284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54285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54286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54287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54288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54289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290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291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292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293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294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295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296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54276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Vertical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14565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Other filters</a:t>
            </a:r>
          </a:p>
        </p:txBody>
      </p:sp>
      <p:grpSp>
        <p:nvGrpSpPr>
          <p:cNvPr id="55299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5530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5530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5530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5530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5530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5530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5531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5531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5531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5531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31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31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31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31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31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31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32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Horizontal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pic>
        <p:nvPicPr>
          <p:cNvPr id="55301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413980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Numerical Python</a:t>
            </a:r>
          </a:p>
          <a:p>
            <a:r>
              <a:rPr lang="en-US" dirty="0" smtClean="0"/>
              <a:t>Pro: All the capabilities of MATLAB</a:t>
            </a:r>
          </a:p>
          <a:p>
            <a:pPr lvl="1"/>
            <a:r>
              <a:rPr lang="en-US" dirty="0" smtClean="0"/>
              <a:t>Free!</a:t>
            </a:r>
          </a:p>
          <a:p>
            <a:pPr lvl="1"/>
            <a:r>
              <a:rPr lang="en-US" dirty="0" smtClean="0"/>
              <a:t>Real programming Language</a:t>
            </a:r>
          </a:p>
          <a:p>
            <a:pPr lvl="1"/>
            <a:r>
              <a:rPr lang="en-US" dirty="0" smtClean="0"/>
              <a:t>Used for lots of stuff besides numerical programming</a:t>
            </a:r>
          </a:p>
          <a:p>
            <a:pPr lvl="1"/>
            <a:r>
              <a:rPr lang="en-US" dirty="0" smtClean="0"/>
              <a:t>By using it, we are contributing to the community of Python users!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   Needs set up (install packages, import Libraries)</a:t>
            </a:r>
          </a:p>
          <a:p>
            <a:pPr lvl="1"/>
            <a:r>
              <a:rPr lang="en-US" dirty="0" smtClean="0"/>
              <a:t> documentation is a bit sparse, lack of good tutorials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4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 (Next Thursday)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Tutorial on image processing with Python (</a:t>
            </a:r>
            <a:r>
              <a:rPr lang="en-US" dirty="0" err="1" smtClean="0"/>
              <a:t>Numpy</a:t>
            </a:r>
            <a:r>
              <a:rPr lang="en-US" dirty="0" smtClean="0"/>
              <a:t>, </a:t>
            </a:r>
            <a:r>
              <a:rPr lang="en-US" dirty="0" err="1" smtClean="0"/>
              <a:t>Scipy</a:t>
            </a:r>
            <a:r>
              <a:rPr lang="en-US" dirty="0" smtClean="0"/>
              <a:t>, </a:t>
            </a:r>
            <a:r>
              <a:rPr lang="en-US" dirty="0" err="1" smtClean="0"/>
              <a:t>Matplotlib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More on image processing, contrast enhancement, image </a:t>
            </a:r>
            <a:r>
              <a:rPr lang="en-US" dirty="0" smtClean="0"/>
              <a:t>histograms, Gaussian Filter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094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 of Python Image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Level 1 (basic): </a:t>
            </a:r>
            <a:r>
              <a:rPr lang="en-US" dirty="0" err="1" smtClean="0"/>
              <a:t>Numpy</a:t>
            </a:r>
            <a:r>
              <a:rPr lang="en-US" dirty="0" smtClean="0"/>
              <a:t>, treating image as matrix</a:t>
            </a:r>
          </a:p>
          <a:p>
            <a:r>
              <a:rPr lang="en-US" dirty="0" smtClean="0"/>
              <a:t>Level 2 (</a:t>
            </a:r>
            <a:r>
              <a:rPr lang="en-US" dirty="0" err="1" smtClean="0"/>
              <a:t>Scipy</a:t>
            </a:r>
            <a:r>
              <a:rPr lang="en-US" dirty="0" smtClean="0"/>
              <a:t>):  an image I/O (</a:t>
            </a:r>
            <a:r>
              <a:rPr lang="en-US" dirty="0" err="1" smtClean="0"/>
              <a:t>scipy.misc.imread</a:t>
            </a:r>
            <a:r>
              <a:rPr lang="en-US" dirty="0" smtClean="0"/>
              <a:t>), </a:t>
            </a:r>
            <a:r>
              <a:rPr lang="en-US" dirty="0" smtClean="0">
                <a:hlinkClick r:id="rId2"/>
              </a:rPr>
              <a:t>scipy.ndimage</a:t>
            </a:r>
            <a:r>
              <a:rPr lang="en-US" dirty="0" smtClean="0"/>
              <a:t> package that has convolution, filters, etc.</a:t>
            </a:r>
          </a:p>
          <a:p>
            <a:r>
              <a:rPr lang="en-US" dirty="0" smtClean="0"/>
              <a:t>Level 3 (</a:t>
            </a:r>
            <a:r>
              <a:rPr lang="en-US" dirty="0" smtClean="0">
                <a:hlinkClick r:id="rId3"/>
              </a:rPr>
              <a:t>sckit-image</a:t>
            </a:r>
            <a:r>
              <a:rPr lang="en-US" dirty="0" smtClean="0"/>
              <a:t>): equivalent to MATLAB image processing toolbox, but better.  Many built-in stuff, so not suitable for conceptual learning in the beginning. </a:t>
            </a:r>
          </a:p>
          <a:p>
            <a:r>
              <a:rPr lang="en-US" dirty="0" smtClean="0"/>
              <a:t>High-level (</a:t>
            </a:r>
            <a:r>
              <a:rPr lang="en-US" dirty="0" err="1" smtClean="0"/>
              <a:t>OpenCV</a:t>
            </a:r>
            <a:r>
              <a:rPr lang="en-US" dirty="0" smtClean="0"/>
              <a:t>): it is not suitable for teaching but suitable for development. </a:t>
            </a:r>
            <a:r>
              <a:rPr lang="en-US" dirty="0"/>
              <a:t>Very different from actual </a:t>
            </a:r>
            <a:r>
              <a:rPr lang="en-US" dirty="0" smtClean="0"/>
              <a:t>Python. We might use it for some projects later in the course.  </a:t>
            </a:r>
          </a:p>
          <a:p>
            <a:r>
              <a:rPr lang="en-US" dirty="0" smtClean="0"/>
              <a:t>Python Image Library (Pillow), kind of limited and not many people use it.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2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Choices of Python libraries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Level 1 (basic): </a:t>
            </a:r>
            <a:r>
              <a:rPr lang="en-US" dirty="0" err="1" smtClean="0"/>
              <a:t>Numpy</a:t>
            </a:r>
            <a:r>
              <a:rPr lang="en-US" dirty="0" smtClean="0"/>
              <a:t>, treating image as matrix</a:t>
            </a:r>
          </a:p>
          <a:p>
            <a:r>
              <a:rPr lang="en-US" dirty="0" smtClean="0"/>
              <a:t>Level 2 (</a:t>
            </a:r>
            <a:r>
              <a:rPr lang="en-US" dirty="0" err="1" smtClean="0"/>
              <a:t>Scipy</a:t>
            </a:r>
            <a:r>
              <a:rPr lang="en-US" dirty="0" smtClean="0"/>
              <a:t>):  an image I/O (</a:t>
            </a:r>
            <a:r>
              <a:rPr lang="en-US" dirty="0" err="1" smtClean="0"/>
              <a:t>scipy.misc.imread</a:t>
            </a:r>
            <a:r>
              <a:rPr lang="en-US" dirty="0" smtClean="0"/>
              <a:t>), </a:t>
            </a:r>
            <a:r>
              <a:rPr lang="en-US" dirty="0" smtClean="0">
                <a:hlinkClick r:id="rId2"/>
              </a:rPr>
              <a:t>scipy.ndimage</a:t>
            </a:r>
            <a:r>
              <a:rPr lang="en-US" dirty="0" smtClean="0"/>
              <a:t> package</a:t>
            </a:r>
          </a:p>
          <a:p>
            <a:r>
              <a:rPr lang="en-US" dirty="0" smtClean="0"/>
              <a:t>Level 3 (</a:t>
            </a:r>
            <a:r>
              <a:rPr lang="en-US" dirty="0" smtClean="0">
                <a:hlinkClick r:id="rId3"/>
              </a:rPr>
              <a:t>sckit-image</a:t>
            </a:r>
            <a:r>
              <a:rPr lang="en-US" dirty="0" smtClean="0"/>
              <a:t>): equivalent to MATLAB image processing toolbox, but better. We will use it when we need to. </a:t>
            </a:r>
          </a:p>
          <a:p>
            <a:r>
              <a:rPr lang="en-US" dirty="0" smtClean="0"/>
              <a:t>High-level (</a:t>
            </a:r>
            <a:r>
              <a:rPr lang="en-US" dirty="0" err="1" smtClean="0"/>
              <a:t>OpenCV</a:t>
            </a:r>
            <a:r>
              <a:rPr lang="en-US" dirty="0" smtClean="0"/>
              <a:t>): it is not suitable for teaching but suitable for development. We might use it for some projects later in the course.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higher </a:t>
            </a:r>
            <a:r>
              <a:rPr lang="en-US" dirty="0">
                <a:solidFill>
                  <a:srgbClr val="FF0000"/>
                </a:solidFill>
              </a:rPr>
              <a:t>level library you use, the less control you have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8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start, we will use the basic level libraries!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Level 1 (basic): </a:t>
            </a:r>
            <a:r>
              <a:rPr lang="en-US" dirty="0" err="1" smtClean="0">
                <a:solidFill>
                  <a:srgbClr val="FF0000"/>
                </a:solidFill>
              </a:rPr>
              <a:t>Numpy</a:t>
            </a:r>
            <a:r>
              <a:rPr lang="en-US" dirty="0" smtClean="0">
                <a:solidFill>
                  <a:srgbClr val="FF0000"/>
                </a:solidFill>
              </a:rPr>
              <a:t>, basic numerical Python, treating image as matrix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Level 2 (</a:t>
            </a:r>
            <a:r>
              <a:rPr lang="en-US" dirty="0" err="1" smtClean="0">
                <a:solidFill>
                  <a:srgbClr val="FF0000"/>
                </a:solidFill>
              </a:rPr>
              <a:t>Scipy</a:t>
            </a:r>
            <a:r>
              <a:rPr lang="en-US" dirty="0" smtClean="0">
                <a:solidFill>
                  <a:srgbClr val="FF0000"/>
                </a:solidFill>
              </a:rPr>
              <a:t>):  an image I/O (</a:t>
            </a:r>
            <a:r>
              <a:rPr lang="en-US" dirty="0" err="1" smtClean="0">
                <a:solidFill>
                  <a:srgbClr val="FF0000"/>
                </a:solidFill>
              </a:rPr>
              <a:t>scipy.misc.imread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scipy.ndimage</a:t>
            </a:r>
            <a:r>
              <a:rPr lang="en-US" dirty="0" smtClean="0">
                <a:solidFill>
                  <a:srgbClr val="FF0000"/>
                </a:solidFill>
              </a:rPr>
              <a:t> package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We will write our own functions! </a:t>
            </a:r>
          </a:p>
        </p:txBody>
      </p:sp>
    </p:spTree>
    <p:extLst>
      <p:ext uri="{BB962C8B-B14F-4D97-AF65-F5344CB8AC3E}">
        <p14:creationId xmlns:p14="http://schemas.microsoft.com/office/powerpoint/2010/main" val="225694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What is an image?</a:t>
            </a:r>
          </a:p>
        </p:txBody>
      </p:sp>
      <p:pic>
        <p:nvPicPr>
          <p:cNvPr id="3" name="Picture 2" descr="FortressSunse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1417638"/>
            <a:ext cx="6842125" cy="51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(x,y) = t ( f(x,y) 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685.75"/>
  <p:tag name="PICTUREFILESIZE" val="80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1637</Words>
  <Application>Microsoft Macintosh PowerPoint</Application>
  <PresentationFormat>On-screen Show (4:3)</PresentationFormat>
  <Paragraphs>503</Paragraphs>
  <Slides>50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</vt:lpstr>
      <vt:lpstr>CSC 589 Introduction to Computer Vision  Lecture 2 linear filtering</vt:lpstr>
      <vt:lpstr>Take-home work (very important)</vt:lpstr>
      <vt:lpstr>Today’s class</vt:lpstr>
      <vt:lpstr>Coding environment</vt:lpstr>
      <vt:lpstr>Coding environment</vt:lpstr>
      <vt:lpstr>Choices of Python Image libraries</vt:lpstr>
      <vt:lpstr>Choices of Python libraries </vt:lpstr>
      <vt:lpstr>To start, we will use the basic level libraries!</vt:lpstr>
      <vt:lpstr>What is an image?</vt:lpstr>
      <vt:lpstr>A useful tutorial</vt:lpstr>
      <vt:lpstr>What is an image?</vt:lpstr>
      <vt:lpstr>What is an image?</vt:lpstr>
      <vt:lpstr>What is an image?</vt:lpstr>
      <vt:lpstr>Image Processing</vt:lpstr>
      <vt:lpstr> Point Operations</vt:lpstr>
      <vt:lpstr>Point Processing</vt:lpstr>
      <vt:lpstr>Point Processing</vt:lpstr>
      <vt:lpstr>Neighborhood Operations</vt:lpstr>
      <vt:lpstr>Neighborhood operations</vt:lpstr>
      <vt:lpstr>Neighborhood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Linear filters: examples</vt:lpstr>
      <vt:lpstr>Practice with linear filters</vt:lpstr>
      <vt:lpstr>Sharpening</vt:lpstr>
      <vt:lpstr>Other filters</vt:lpstr>
      <vt:lpstr>Other filters</vt:lpstr>
      <vt:lpstr>Next class (Next Thursday)</vt:lpstr>
    </vt:vector>
  </TitlesOfParts>
  <Company>American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589 Introduction to Computer Vision </dc:title>
  <dc:creator>Bei Xiao</dc:creator>
  <cp:lastModifiedBy>Bei Xiao</cp:lastModifiedBy>
  <cp:revision>458</cp:revision>
  <dcterms:created xsi:type="dcterms:W3CDTF">2015-01-12T00:23:11Z</dcterms:created>
  <dcterms:modified xsi:type="dcterms:W3CDTF">2015-01-15T22:17:00Z</dcterms:modified>
</cp:coreProperties>
</file>