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258" r:id="rId3"/>
    <p:sldId id="279" r:id="rId4"/>
    <p:sldId id="275" r:id="rId5"/>
    <p:sldId id="320" r:id="rId6"/>
    <p:sldId id="277" r:id="rId7"/>
    <p:sldId id="278" r:id="rId8"/>
    <p:sldId id="280" r:id="rId9"/>
    <p:sldId id="282" r:id="rId10"/>
    <p:sldId id="308" r:id="rId11"/>
    <p:sldId id="294" r:id="rId12"/>
    <p:sldId id="283" r:id="rId13"/>
    <p:sldId id="285" r:id="rId14"/>
    <p:sldId id="295" r:id="rId15"/>
    <p:sldId id="286" r:id="rId16"/>
    <p:sldId id="287" r:id="rId17"/>
    <p:sldId id="288" r:id="rId18"/>
    <p:sldId id="289" r:id="rId19"/>
    <p:sldId id="290" r:id="rId20"/>
    <p:sldId id="291" r:id="rId21"/>
    <p:sldId id="292" r:id="rId22"/>
    <p:sldId id="284" r:id="rId23"/>
    <p:sldId id="309" r:id="rId24"/>
    <p:sldId id="293" r:id="rId25"/>
    <p:sldId id="296" r:id="rId26"/>
    <p:sldId id="297" r:id="rId27"/>
    <p:sldId id="302" r:id="rId28"/>
    <p:sldId id="303" r:id="rId29"/>
    <p:sldId id="311" r:id="rId30"/>
    <p:sldId id="312" r:id="rId31"/>
    <p:sldId id="310" r:id="rId32"/>
    <p:sldId id="307" r:id="rId33"/>
    <p:sldId id="304" r:id="rId34"/>
    <p:sldId id="306" r:id="rId35"/>
    <p:sldId id="315" r:id="rId36"/>
    <p:sldId id="316" r:id="rId37"/>
    <p:sldId id="317" r:id="rId38"/>
    <p:sldId id="313" r:id="rId39"/>
    <p:sldId id="298" r:id="rId40"/>
    <p:sldId id="299" r:id="rId41"/>
    <p:sldId id="318" r:id="rId42"/>
    <p:sldId id="321" r:id="rId43"/>
    <p:sldId id="305" r:id="rId44"/>
    <p:sldId id="319" r:id="rId45"/>
    <p:sldId id="322" r:id="rId46"/>
    <p:sldId id="314" r:id="rId47"/>
    <p:sldId id="300" r:id="rId48"/>
    <p:sldId id="301"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6" d="100"/>
          <a:sy n="66" d="100"/>
        </p:scale>
        <p:origin x="-216" y="-4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5.wmf"/><Relationship Id="rId2" Type="http://schemas.openxmlformats.org/officeDocument/2006/relationships/image" Target="../media/image5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7.wmf"/><Relationship Id="rId2" Type="http://schemas.openxmlformats.org/officeDocument/2006/relationships/image" Target="../media/image5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4070A0-8AC9-2B4F-8FC8-2ACEE1ADBE45}" type="datetimeFigureOut">
              <a:rPr lang="en-US" smtClean="0"/>
              <a:t>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E4D83F-8ED5-8E45-819B-D08FF44AACF1}" type="slidenum">
              <a:rPr lang="en-US" smtClean="0"/>
              <a:t>‹#›</a:t>
            </a:fld>
            <a:endParaRPr lang="en-US"/>
          </a:p>
        </p:txBody>
      </p:sp>
    </p:spTree>
    <p:extLst>
      <p:ext uri="{BB962C8B-B14F-4D97-AF65-F5344CB8AC3E}">
        <p14:creationId xmlns:p14="http://schemas.microsoft.com/office/powerpoint/2010/main" val="32312697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Things we can’t understand without thinking in frequency</a:t>
            </a:r>
          </a:p>
        </p:txBody>
      </p:sp>
      <p:sp>
        <p:nvSpPr>
          <p:cNvPr id="4" name="Slide Number Placeholder 3"/>
          <p:cNvSpPr>
            <a:spLocks noGrp="1"/>
          </p:cNvSpPr>
          <p:nvPr>
            <p:ph type="sldNum" sz="quarter" idx="5"/>
          </p:nvPr>
        </p:nvSpPr>
        <p:spPr/>
        <p:txBody>
          <a:bodyPr/>
          <a:lstStyle/>
          <a:p>
            <a:pPr>
              <a:defRPr/>
            </a:pPr>
            <a:fld id="{4B15BA1D-1A99-4BE2-BF35-3D84C933D4D0}" type="slidenum">
              <a:rPr lang="en-US" smtClean="0"/>
              <a:pPr>
                <a:defRPr/>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9549C6-2717-B14A-8772-C44F6F8B153B}" type="datetimeFigureOut">
              <a:rPr lang="en-US" smtClean="0"/>
              <a:t>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530C1-5E46-0640-9AA6-B4235E767E9C}" type="slidenum">
              <a:rPr lang="en-US" smtClean="0"/>
              <a:t>‹#›</a:t>
            </a:fld>
            <a:endParaRPr lang="en-US"/>
          </a:p>
        </p:txBody>
      </p:sp>
    </p:spTree>
    <p:extLst>
      <p:ext uri="{BB962C8B-B14F-4D97-AF65-F5344CB8AC3E}">
        <p14:creationId xmlns:p14="http://schemas.microsoft.com/office/powerpoint/2010/main" val="2266614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9549C6-2717-B14A-8772-C44F6F8B153B}" type="datetimeFigureOut">
              <a:rPr lang="en-US" smtClean="0"/>
              <a:t>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530C1-5E46-0640-9AA6-B4235E767E9C}" type="slidenum">
              <a:rPr lang="en-US" smtClean="0"/>
              <a:t>‹#›</a:t>
            </a:fld>
            <a:endParaRPr lang="en-US"/>
          </a:p>
        </p:txBody>
      </p:sp>
    </p:spTree>
    <p:extLst>
      <p:ext uri="{BB962C8B-B14F-4D97-AF65-F5344CB8AC3E}">
        <p14:creationId xmlns:p14="http://schemas.microsoft.com/office/powerpoint/2010/main" val="298085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9549C6-2717-B14A-8772-C44F6F8B153B}" type="datetimeFigureOut">
              <a:rPr lang="en-US" smtClean="0"/>
              <a:t>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530C1-5E46-0640-9AA6-B4235E767E9C}" type="slidenum">
              <a:rPr lang="en-US" smtClean="0"/>
              <a:t>‹#›</a:t>
            </a:fld>
            <a:endParaRPr lang="en-US"/>
          </a:p>
        </p:txBody>
      </p:sp>
    </p:spTree>
    <p:extLst>
      <p:ext uri="{BB962C8B-B14F-4D97-AF65-F5344CB8AC3E}">
        <p14:creationId xmlns:p14="http://schemas.microsoft.com/office/powerpoint/2010/main" val="2262455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6BEE9A1B-B4CA-E24D-BD31-A3B3FBDA9304}" type="slidenum">
              <a:rPr lang="en-US"/>
              <a:pPr/>
              <a:t>‹#›</a:t>
            </a:fld>
            <a:endParaRPr lang="en-US"/>
          </a:p>
        </p:txBody>
      </p:sp>
    </p:spTree>
    <p:extLst>
      <p:ext uri="{BB962C8B-B14F-4D97-AF65-F5344CB8AC3E}">
        <p14:creationId xmlns:p14="http://schemas.microsoft.com/office/powerpoint/2010/main" val="107734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9549C6-2717-B14A-8772-C44F6F8B153B}" type="datetimeFigureOut">
              <a:rPr lang="en-US" smtClean="0"/>
              <a:t>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530C1-5E46-0640-9AA6-B4235E767E9C}" type="slidenum">
              <a:rPr lang="en-US" smtClean="0"/>
              <a:t>‹#›</a:t>
            </a:fld>
            <a:endParaRPr lang="en-US"/>
          </a:p>
        </p:txBody>
      </p:sp>
    </p:spTree>
    <p:extLst>
      <p:ext uri="{BB962C8B-B14F-4D97-AF65-F5344CB8AC3E}">
        <p14:creationId xmlns:p14="http://schemas.microsoft.com/office/powerpoint/2010/main" val="3621833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9549C6-2717-B14A-8772-C44F6F8B153B}" type="datetimeFigureOut">
              <a:rPr lang="en-US" smtClean="0"/>
              <a:t>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530C1-5E46-0640-9AA6-B4235E767E9C}" type="slidenum">
              <a:rPr lang="en-US" smtClean="0"/>
              <a:t>‹#›</a:t>
            </a:fld>
            <a:endParaRPr lang="en-US"/>
          </a:p>
        </p:txBody>
      </p:sp>
    </p:spTree>
    <p:extLst>
      <p:ext uri="{BB962C8B-B14F-4D97-AF65-F5344CB8AC3E}">
        <p14:creationId xmlns:p14="http://schemas.microsoft.com/office/powerpoint/2010/main" val="2678220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9549C6-2717-B14A-8772-C44F6F8B153B}" type="datetimeFigureOut">
              <a:rPr lang="en-US" smtClean="0"/>
              <a:t>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530C1-5E46-0640-9AA6-B4235E767E9C}" type="slidenum">
              <a:rPr lang="en-US" smtClean="0"/>
              <a:t>‹#›</a:t>
            </a:fld>
            <a:endParaRPr lang="en-US"/>
          </a:p>
        </p:txBody>
      </p:sp>
    </p:spTree>
    <p:extLst>
      <p:ext uri="{BB962C8B-B14F-4D97-AF65-F5344CB8AC3E}">
        <p14:creationId xmlns:p14="http://schemas.microsoft.com/office/powerpoint/2010/main" val="834260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9549C6-2717-B14A-8772-C44F6F8B153B}" type="datetimeFigureOut">
              <a:rPr lang="en-US" smtClean="0"/>
              <a:t>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7530C1-5E46-0640-9AA6-B4235E767E9C}" type="slidenum">
              <a:rPr lang="en-US" smtClean="0"/>
              <a:t>‹#›</a:t>
            </a:fld>
            <a:endParaRPr lang="en-US"/>
          </a:p>
        </p:txBody>
      </p:sp>
    </p:spTree>
    <p:extLst>
      <p:ext uri="{BB962C8B-B14F-4D97-AF65-F5344CB8AC3E}">
        <p14:creationId xmlns:p14="http://schemas.microsoft.com/office/powerpoint/2010/main" val="2596977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9549C6-2717-B14A-8772-C44F6F8B153B}" type="datetimeFigureOut">
              <a:rPr lang="en-US" smtClean="0"/>
              <a:t>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7530C1-5E46-0640-9AA6-B4235E767E9C}" type="slidenum">
              <a:rPr lang="en-US" smtClean="0"/>
              <a:t>‹#›</a:t>
            </a:fld>
            <a:endParaRPr lang="en-US"/>
          </a:p>
        </p:txBody>
      </p:sp>
    </p:spTree>
    <p:extLst>
      <p:ext uri="{BB962C8B-B14F-4D97-AF65-F5344CB8AC3E}">
        <p14:creationId xmlns:p14="http://schemas.microsoft.com/office/powerpoint/2010/main" val="26742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9549C6-2717-B14A-8772-C44F6F8B153B}" type="datetimeFigureOut">
              <a:rPr lang="en-US" smtClean="0"/>
              <a:t>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7530C1-5E46-0640-9AA6-B4235E767E9C}" type="slidenum">
              <a:rPr lang="en-US" smtClean="0"/>
              <a:t>‹#›</a:t>
            </a:fld>
            <a:endParaRPr lang="en-US"/>
          </a:p>
        </p:txBody>
      </p:sp>
    </p:spTree>
    <p:extLst>
      <p:ext uri="{BB962C8B-B14F-4D97-AF65-F5344CB8AC3E}">
        <p14:creationId xmlns:p14="http://schemas.microsoft.com/office/powerpoint/2010/main" val="2855884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9549C6-2717-B14A-8772-C44F6F8B153B}" type="datetimeFigureOut">
              <a:rPr lang="en-US" smtClean="0"/>
              <a:t>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530C1-5E46-0640-9AA6-B4235E767E9C}" type="slidenum">
              <a:rPr lang="en-US" smtClean="0"/>
              <a:t>‹#›</a:t>
            </a:fld>
            <a:endParaRPr lang="en-US"/>
          </a:p>
        </p:txBody>
      </p:sp>
    </p:spTree>
    <p:extLst>
      <p:ext uri="{BB962C8B-B14F-4D97-AF65-F5344CB8AC3E}">
        <p14:creationId xmlns:p14="http://schemas.microsoft.com/office/powerpoint/2010/main" val="2338160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9549C6-2717-B14A-8772-C44F6F8B153B}" type="datetimeFigureOut">
              <a:rPr lang="en-US" smtClean="0"/>
              <a:t>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530C1-5E46-0640-9AA6-B4235E767E9C}" type="slidenum">
              <a:rPr lang="en-US" smtClean="0"/>
              <a:t>‹#›</a:t>
            </a:fld>
            <a:endParaRPr lang="en-US"/>
          </a:p>
        </p:txBody>
      </p:sp>
    </p:spTree>
    <p:extLst>
      <p:ext uri="{BB962C8B-B14F-4D97-AF65-F5344CB8AC3E}">
        <p14:creationId xmlns:p14="http://schemas.microsoft.com/office/powerpoint/2010/main" val="5911720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9549C6-2717-B14A-8772-C44F6F8B153B}" type="datetimeFigureOut">
              <a:rPr lang="en-US" smtClean="0"/>
              <a:t>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530C1-5E46-0640-9AA6-B4235E767E9C}" type="slidenum">
              <a:rPr lang="en-US" smtClean="0"/>
              <a:t>‹#›</a:t>
            </a:fld>
            <a:endParaRPr lang="en-US"/>
          </a:p>
        </p:txBody>
      </p:sp>
    </p:spTree>
    <p:extLst>
      <p:ext uri="{BB962C8B-B14F-4D97-AF65-F5344CB8AC3E}">
        <p14:creationId xmlns:p14="http://schemas.microsoft.com/office/powerpoint/2010/main" val="4101953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4" Type="http://schemas.openxmlformats.org/officeDocument/2006/relationships/oleObject" Target="../embeddings/oleObject1.bin"/><Relationship Id="rId5" Type="http://schemas.openxmlformats.org/officeDocument/2006/relationships/image" Target="../media/image13.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oleObject" Target="../embeddings/oleObject2.bin"/><Relationship Id="rId5" Type="http://schemas.openxmlformats.org/officeDocument/2006/relationships/image" Target="../media/image13.w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27.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oleObject" Target="../embeddings/oleObject3.bin"/><Relationship Id="rId5" Type="http://schemas.openxmlformats.org/officeDocument/2006/relationships/image" Target="../media/image30.wmf"/><Relationship Id="rId6" Type="http://schemas.openxmlformats.org/officeDocument/2006/relationships/image" Target="../media/image20.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Image%20decompositio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55.wmf"/><Relationship Id="rId5" Type="http://schemas.openxmlformats.org/officeDocument/2006/relationships/oleObject" Target="../embeddings/oleObject5.bin"/><Relationship Id="rId6" Type="http://schemas.openxmlformats.org/officeDocument/2006/relationships/image" Target="../media/image56.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57.wmf"/><Relationship Id="rId5" Type="http://schemas.openxmlformats.org/officeDocument/2006/relationships/oleObject" Target="../embeddings/oleObject7.bin"/><Relationship Id="rId6" Type="http://schemas.openxmlformats.org/officeDocument/2006/relationships/image" Target="../media/image58.wmf"/><Relationship Id="rId1" Type="http://schemas.openxmlformats.org/officeDocument/2006/relationships/vmlDrawing" Target="../drawings/vmlDrawing5.vml"/><Relationship Id="rId2"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CSC589 Introduction to Computer Vision</a:t>
            </a:r>
            <a:br>
              <a:rPr lang="en-US" dirty="0" smtClean="0"/>
            </a:br>
            <a:r>
              <a:rPr lang="en-US" dirty="0" smtClean="0"/>
              <a:t>Lecture 7</a:t>
            </a:r>
            <a:endParaRPr lang="en-US" dirty="0"/>
          </a:p>
        </p:txBody>
      </p:sp>
      <p:sp>
        <p:nvSpPr>
          <p:cNvPr id="3" name="Subtitle 2"/>
          <p:cNvSpPr>
            <a:spLocks noGrp="1"/>
          </p:cNvSpPr>
          <p:nvPr>
            <p:ph type="subTitle" idx="1"/>
          </p:nvPr>
        </p:nvSpPr>
        <p:spPr>
          <a:xfrm>
            <a:off x="997857" y="3886200"/>
            <a:ext cx="7112000" cy="1752600"/>
          </a:xfrm>
        </p:spPr>
        <p:txBody>
          <a:bodyPr/>
          <a:lstStyle/>
          <a:p>
            <a:r>
              <a:rPr lang="en-US" dirty="0" smtClean="0"/>
              <a:t>Thinking in Frequency </a:t>
            </a:r>
          </a:p>
          <a:p>
            <a:r>
              <a:rPr lang="en-US" dirty="0" smtClean="0"/>
              <a:t>Bei Xiao</a:t>
            </a:r>
            <a:endParaRPr lang="en-US" dirty="0"/>
          </a:p>
        </p:txBody>
      </p:sp>
    </p:spTree>
    <p:extLst>
      <p:ext uri="{BB962C8B-B14F-4D97-AF65-F5344CB8AC3E}">
        <p14:creationId xmlns:p14="http://schemas.microsoft.com/office/powerpoint/2010/main" val="12825763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Fourier Transform</a:t>
            </a:r>
            <a:endParaRPr lang="en-US" dirty="0"/>
          </a:p>
        </p:txBody>
      </p:sp>
      <p:pic>
        <p:nvPicPr>
          <p:cNvPr id="4" name="Content Placeholder 3" descr="Screen Shot 2015-02-05 at 8.58.55 AM.png"/>
          <p:cNvPicPr>
            <a:picLocks noGrp="1" noChangeAspect="1"/>
          </p:cNvPicPr>
          <p:nvPr>
            <p:ph idx="1"/>
          </p:nvPr>
        </p:nvPicPr>
        <p:blipFill>
          <a:blip r:embed="rId2">
            <a:extLst>
              <a:ext uri="{28A0092B-C50C-407E-A947-70E740481C1C}">
                <a14:useLocalDpi xmlns:a14="http://schemas.microsoft.com/office/drawing/2010/main" val="0"/>
              </a:ext>
            </a:extLst>
          </a:blip>
          <a:srcRect t="4701" b="4701"/>
          <a:stretch>
            <a:fillRect/>
          </a:stretch>
        </p:blipFill>
        <p:spPr/>
      </p:pic>
      <p:sp>
        <p:nvSpPr>
          <p:cNvPr id="5" name="TextBox 13"/>
          <p:cNvSpPr txBox="1">
            <a:spLocks noChangeArrowheads="1"/>
          </p:cNvSpPr>
          <p:nvPr/>
        </p:nvSpPr>
        <p:spPr bwMode="auto">
          <a:xfrm>
            <a:off x="2989836" y="6303447"/>
            <a:ext cx="5929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t>http://</a:t>
            </a:r>
            <a:r>
              <a:rPr lang="en-US" dirty="0" err="1"/>
              <a:t>www.csce.uark.edu</a:t>
            </a:r>
            <a:r>
              <a:rPr lang="en-US" dirty="0"/>
              <a:t>/~</a:t>
            </a:r>
            <a:r>
              <a:rPr lang="en-US" dirty="0" err="1"/>
              <a:t>jgauch</a:t>
            </a:r>
            <a:r>
              <a:rPr lang="en-US" dirty="0"/>
              <a:t>/5683/notes/ch04a.pdf</a:t>
            </a:r>
            <a:endParaRPr lang="en-US" dirty="0"/>
          </a:p>
        </p:txBody>
      </p:sp>
    </p:spTree>
    <p:extLst>
      <p:ext uri="{BB962C8B-B14F-4D97-AF65-F5344CB8AC3E}">
        <p14:creationId xmlns:p14="http://schemas.microsoft.com/office/powerpoint/2010/main" val="32834241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Sine Wave</a:t>
            </a:r>
            <a:endParaRPr lang="en-US" dirty="0"/>
          </a:p>
        </p:txBody>
      </p:sp>
      <p:pic>
        <p:nvPicPr>
          <p:cNvPr id="20" name="Picture 19" descr="sine_wav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904" y="1764405"/>
            <a:ext cx="5664200" cy="3860800"/>
          </a:xfrm>
          <a:prstGeom prst="rect">
            <a:avLst/>
          </a:prstGeom>
        </p:spPr>
      </p:pic>
      <p:cxnSp>
        <p:nvCxnSpPr>
          <p:cNvPr id="22" name="Straight Arrow Connector 21"/>
          <p:cNvCxnSpPr/>
          <p:nvPr/>
        </p:nvCxnSpPr>
        <p:spPr>
          <a:xfrm>
            <a:off x="3270868" y="2655641"/>
            <a:ext cx="1808598" cy="0"/>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002004" y="2136058"/>
            <a:ext cx="300082" cy="369332"/>
          </a:xfrm>
          <a:prstGeom prst="rect">
            <a:avLst/>
          </a:prstGeom>
          <a:noFill/>
        </p:spPr>
        <p:txBody>
          <a:bodyPr wrap="none" rtlCol="0">
            <a:spAutoFit/>
          </a:bodyPr>
          <a:lstStyle/>
          <a:p>
            <a:r>
              <a:rPr lang="en-US" dirty="0" smtClean="0"/>
              <a:t>T</a:t>
            </a:r>
            <a:endParaRPr lang="en-US" dirty="0"/>
          </a:p>
        </p:txBody>
      </p:sp>
      <p:cxnSp>
        <p:nvCxnSpPr>
          <p:cNvPr id="25" name="Straight Arrow Connector 24"/>
          <p:cNvCxnSpPr/>
          <p:nvPr/>
        </p:nvCxnSpPr>
        <p:spPr>
          <a:xfrm>
            <a:off x="5983764" y="2655641"/>
            <a:ext cx="0" cy="1039164"/>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484015" y="3040516"/>
            <a:ext cx="1385309" cy="369332"/>
          </a:xfrm>
          <a:prstGeom prst="rect">
            <a:avLst/>
          </a:prstGeom>
          <a:noFill/>
        </p:spPr>
        <p:txBody>
          <a:bodyPr wrap="square" rtlCol="0">
            <a:spAutoFit/>
          </a:bodyPr>
          <a:lstStyle/>
          <a:p>
            <a:r>
              <a:rPr lang="en-US" dirty="0" smtClean="0"/>
              <a:t>A</a:t>
            </a:r>
            <a:endParaRPr lang="en-US" dirty="0"/>
          </a:p>
        </p:txBody>
      </p:sp>
      <p:cxnSp>
        <p:nvCxnSpPr>
          <p:cNvPr id="28" name="Straight Connector 27"/>
          <p:cNvCxnSpPr/>
          <p:nvPr/>
        </p:nvCxnSpPr>
        <p:spPr>
          <a:xfrm flipH="1">
            <a:off x="3097704" y="1577989"/>
            <a:ext cx="19241" cy="330993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674416" y="4560774"/>
            <a:ext cx="596452" cy="369332"/>
          </a:xfrm>
          <a:prstGeom prst="rect">
            <a:avLst/>
          </a:prstGeom>
          <a:noFill/>
        </p:spPr>
        <p:txBody>
          <a:bodyPr wrap="square" rtlCol="0">
            <a:spAutoFit/>
          </a:bodyPr>
          <a:lstStyle/>
          <a:p>
            <a:r>
              <a:rPr lang="en-US" dirty="0" err="1" smtClean="0"/>
              <a:t>ϕ</a:t>
            </a:r>
            <a:endParaRPr lang="en-US" dirty="0"/>
          </a:p>
        </p:txBody>
      </p:sp>
      <p:sp>
        <p:nvSpPr>
          <p:cNvPr id="30" name="TextBox 29"/>
          <p:cNvSpPr txBox="1"/>
          <p:nvPr/>
        </p:nvSpPr>
        <p:spPr>
          <a:xfrm>
            <a:off x="5752880" y="5113286"/>
            <a:ext cx="3339936" cy="1754327"/>
          </a:xfrm>
          <a:prstGeom prst="rect">
            <a:avLst/>
          </a:prstGeom>
          <a:noFill/>
        </p:spPr>
        <p:txBody>
          <a:bodyPr wrap="square" rtlCol="0">
            <a:spAutoFit/>
          </a:bodyPr>
          <a:lstStyle/>
          <a:p>
            <a:r>
              <a:rPr lang="en-US" dirty="0" smtClean="0"/>
              <a:t>A: </a:t>
            </a:r>
            <a:r>
              <a:rPr lang="en-US" dirty="0" smtClean="0"/>
              <a:t>Amplitude</a:t>
            </a:r>
            <a:endParaRPr lang="en-US" dirty="0"/>
          </a:p>
          <a:p>
            <a:r>
              <a:rPr lang="en-US" dirty="0" smtClean="0"/>
              <a:t>f</a:t>
            </a:r>
            <a:r>
              <a:rPr lang="en-US" dirty="0" smtClean="0"/>
              <a:t>: </a:t>
            </a:r>
            <a:r>
              <a:rPr lang="en-US" dirty="0" smtClean="0"/>
              <a:t> angular frequency, </a:t>
            </a:r>
            <a:r>
              <a:rPr lang="en-US" dirty="0" err="1" smtClean="0"/>
              <a:t>ω</a:t>
            </a:r>
            <a:r>
              <a:rPr lang="en-US" dirty="0" smtClean="0"/>
              <a:t>/2π (</a:t>
            </a:r>
            <a:r>
              <a:rPr lang="en-US" dirty="0" smtClean="0"/>
              <a:t>HZ)</a:t>
            </a:r>
          </a:p>
          <a:p>
            <a:r>
              <a:rPr lang="en-US" dirty="0" smtClean="0"/>
              <a:t>Number of oscillations that </a:t>
            </a:r>
            <a:r>
              <a:rPr lang="en-US" dirty="0"/>
              <a:t>o</a:t>
            </a:r>
            <a:r>
              <a:rPr lang="en-US" dirty="0" smtClean="0"/>
              <a:t>ccur each second of time</a:t>
            </a:r>
            <a:endParaRPr lang="en-US" dirty="0"/>
          </a:p>
          <a:p>
            <a:r>
              <a:rPr lang="en-US" dirty="0" err="1" smtClean="0"/>
              <a:t>ϕ</a:t>
            </a:r>
            <a:r>
              <a:rPr lang="en-US" dirty="0" smtClean="0"/>
              <a:t>: phase</a:t>
            </a:r>
            <a:endParaRPr lang="en-US" dirty="0"/>
          </a:p>
          <a:p>
            <a:endParaRPr lang="en-US" dirty="0"/>
          </a:p>
        </p:txBody>
      </p:sp>
      <p:graphicFrame>
        <p:nvGraphicFramePr>
          <p:cNvPr id="31" name="Object 5"/>
          <p:cNvGraphicFramePr>
            <a:graphicFrameLocks noGrp="1" noChangeAspect="1"/>
          </p:cNvGraphicFramePr>
          <p:nvPr>
            <p:ph sz="half" idx="4294967295"/>
            <p:extLst>
              <p:ext uri="{D42A27DB-BD31-4B8C-83A1-F6EECF244321}">
                <p14:modId xmlns:p14="http://schemas.microsoft.com/office/powerpoint/2010/main" val="577627693"/>
              </p:ext>
            </p:extLst>
          </p:nvPr>
        </p:nvGraphicFramePr>
        <p:xfrm>
          <a:off x="929833" y="6023033"/>
          <a:ext cx="2514600" cy="609600"/>
        </p:xfrm>
        <a:graphic>
          <a:graphicData uri="http://schemas.openxmlformats.org/presentationml/2006/ole">
            <mc:AlternateContent xmlns:mc="http://schemas.openxmlformats.org/markup-compatibility/2006">
              <mc:Choice xmlns:v="urn:schemas-microsoft-com:vml" Requires="v">
                <p:oleObj spid="_x0000_s13467" name="Equation" r:id="rId4" imgW="838080" imgH="203040" progId="Equation.3">
                  <p:embed/>
                </p:oleObj>
              </mc:Choice>
              <mc:Fallback>
                <p:oleObj name="Equation" r:id="rId4" imgW="83808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833" y="6023033"/>
                        <a:ext cx="251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310962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atin typeface="Calibri" charset="0"/>
              </a:rPr>
              <a:t>A sum of sines</a:t>
            </a:r>
          </a:p>
        </p:txBody>
      </p:sp>
      <p:sp>
        <p:nvSpPr>
          <p:cNvPr id="31747" name="Rectangle 3"/>
          <p:cNvSpPr>
            <a:spLocks noGrp="1" noChangeArrowheads="1"/>
          </p:cNvSpPr>
          <p:nvPr>
            <p:ph type="body" sz="half" idx="1"/>
          </p:nvPr>
        </p:nvSpPr>
        <p:spPr>
          <a:xfrm>
            <a:off x="685800" y="914400"/>
            <a:ext cx="3810000" cy="5943600"/>
          </a:xfrm>
        </p:spPr>
        <p:txBody>
          <a:bodyPr/>
          <a:lstStyle/>
          <a:p>
            <a:pPr marL="0" indent="0">
              <a:buFont typeface="Arial" charset="0"/>
              <a:buNone/>
            </a:pPr>
            <a:r>
              <a:rPr lang="en-US" sz="2400">
                <a:latin typeface="Calibri" charset="0"/>
              </a:rPr>
              <a:t>Our building block:</a:t>
            </a:r>
          </a:p>
          <a:p>
            <a:pPr marL="0" indent="0">
              <a:buFont typeface="Arial" charset="0"/>
              <a:buNone/>
            </a:pPr>
            <a:r>
              <a:rPr lang="en-US" sz="2400">
                <a:latin typeface="Calibri" charset="0"/>
              </a:rPr>
              <a:t>	</a:t>
            </a:r>
          </a:p>
          <a:p>
            <a:pPr marL="0" indent="0"/>
            <a:endParaRPr lang="en-US" sz="2400">
              <a:latin typeface="Calibri" charset="0"/>
            </a:endParaRPr>
          </a:p>
          <a:p>
            <a:pPr marL="0" indent="0">
              <a:buFont typeface="Arial" charset="0"/>
              <a:buNone/>
            </a:pPr>
            <a:r>
              <a:rPr lang="en-US" sz="2400">
                <a:latin typeface="Calibri" charset="0"/>
              </a:rPr>
              <a:t>Add enough of them to get any signal </a:t>
            </a:r>
            <a:r>
              <a:rPr lang="en-US" sz="2400" i="1">
                <a:latin typeface="Calibri" charset="0"/>
              </a:rPr>
              <a:t>g(x)</a:t>
            </a:r>
            <a:r>
              <a:rPr lang="en-US" sz="2400">
                <a:latin typeface="Calibri" charset="0"/>
              </a:rPr>
              <a:t> you want!</a:t>
            </a:r>
          </a:p>
          <a:p>
            <a:pPr marL="0" indent="0">
              <a:buFont typeface="Arial" charset="0"/>
              <a:buNone/>
            </a:pPr>
            <a:endParaRPr lang="en-US" sz="2400">
              <a:latin typeface="Calibri" charset="0"/>
            </a:endParaRPr>
          </a:p>
        </p:txBody>
      </p:sp>
      <p:pic>
        <p:nvPicPr>
          <p:cNvPr id="31748" name="Picture 4" descr="The image “http://mcdb.colorado.edu/courses/3280/images/crystal/fourier.gif”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t="2469" b="1234"/>
          <a:stretch>
            <a:fillRect/>
          </a:stretch>
        </p:blipFill>
        <p:spPr bwMode="auto">
          <a:xfrm>
            <a:off x="4667250" y="914400"/>
            <a:ext cx="44005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1749" name="Object 5"/>
          <p:cNvGraphicFramePr>
            <a:graphicFrameLocks noGrp="1" noChangeAspect="1"/>
          </p:cNvGraphicFramePr>
          <p:nvPr>
            <p:ph sz="half" idx="2"/>
          </p:nvPr>
        </p:nvGraphicFramePr>
        <p:xfrm>
          <a:off x="1295400" y="1443038"/>
          <a:ext cx="2514600" cy="609600"/>
        </p:xfrm>
        <a:graphic>
          <a:graphicData uri="http://schemas.openxmlformats.org/presentationml/2006/ole">
            <mc:AlternateContent xmlns:mc="http://schemas.openxmlformats.org/markup-compatibility/2006">
              <mc:Choice xmlns:v="urn:schemas-microsoft-com:vml" Requires="v">
                <p:oleObj spid="_x0000_s3261" name="Equation" r:id="rId4" imgW="838080" imgH="203040" progId="Equation.3">
                  <p:embed/>
                </p:oleObj>
              </mc:Choice>
              <mc:Fallback>
                <p:oleObj name="Equation" r:id="rId4" imgW="83808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443038"/>
                        <a:ext cx="251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321624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atin typeface="Calibri" charset="0"/>
              </a:rPr>
              <a:t>Frequency Spectra</a:t>
            </a:r>
          </a:p>
        </p:txBody>
      </p:sp>
      <p:sp>
        <p:nvSpPr>
          <p:cNvPr id="32771" name="Rectangle 3"/>
          <p:cNvSpPr>
            <a:spLocks noGrp="1" noChangeArrowheads="1"/>
          </p:cNvSpPr>
          <p:nvPr>
            <p:ph type="body" idx="1"/>
          </p:nvPr>
        </p:nvSpPr>
        <p:spPr/>
        <p:txBody>
          <a:bodyPr/>
          <a:lstStyle/>
          <a:p>
            <a:r>
              <a:rPr lang="en-US">
                <a:latin typeface="Arial Unicode MS" charset="0"/>
                <a:cs typeface="Arial Unicode MS" charset="0"/>
              </a:rPr>
              <a:t>example : </a:t>
            </a:r>
            <a:r>
              <a:rPr lang="en-US" i="1">
                <a:latin typeface="Times New Roman" charset="0"/>
                <a:ea typeface="Arial Unicode MS" charset="0"/>
                <a:cs typeface="Times New Roman" charset="0"/>
              </a:rPr>
              <a:t>g</a:t>
            </a:r>
            <a:r>
              <a:rPr lang="en-US">
                <a:latin typeface="Times New Roman" charset="0"/>
                <a:ea typeface="Arial Unicode MS" charset="0"/>
                <a:cs typeface="Times New Roman" charset="0"/>
              </a:rPr>
              <a:t>(</a:t>
            </a:r>
            <a:r>
              <a:rPr lang="en-US" i="1">
                <a:solidFill>
                  <a:schemeClr val="hlink"/>
                </a:solidFill>
                <a:latin typeface="Times New Roman" charset="0"/>
                <a:ea typeface="Arial Unicode MS" charset="0"/>
                <a:cs typeface="Times New Roman" charset="0"/>
              </a:rPr>
              <a:t>t</a:t>
            </a:r>
            <a:r>
              <a:rPr lang="en-US">
                <a:latin typeface="Times New Roman" charset="0"/>
                <a:ea typeface="Arial Unicode MS" charset="0"/>
                <a:cs typeface="Times New Roman" charset="0"/>
              </a:rPr>
              <a:t>)</a:t>
            </a:r>
            <a:r>
              <a:rPr lang="en-US" i="1">
                <a:latin typeface="Times New Roman" charset="0"/>
                <a:ea typeface="Arial Unicode MS" charset="0"/>
                <a:cs typeface="Times New Roman" charset="0"/>
              </a:rPr>
              <a:t> = </a:t>
            </a:r>
            <a:r>
              <a:rPr lang="en-US">
                <a:latin typeface="Times New Roman" charset="0"/>
                <a:ea typeface="Arial Unicode MS" charset="0"/>
                <a:cs typeface="Times New Roman" charset="0"/>
              </a:rPr>
              <a:t>sin(</a:t>
            </a:r>
            <a:r>
              <a:rPr lang="en-US" i="1">
                <a:latin typeface="Times New Roman" charset="0"/>
                <a:ea typeface="Arial Unicode MS" charset="0"/>
                <a:cs typeface="Times New Roman" charset="0"/>
              </a:rPr>
              <a:t>2</a:t>
            </a:r>
            <a:r>
              <a:rPr lang="el-GR" i="1">
                <a:latin typeface="Times New Roman" charset="0"/>
                <a:ea typeface="Arial Unicode MS" charset="0"/>
                <a:cs typeface="Times New Roman" charset="0"/>
              </a:rPr>
              <a:t>π</a:t>
            </a:r>
            <a:r>
              <a:rPr lang="en-US" i="1">
                <a:latin typeface="Times New Roman" charset="0"/>
                <a:ea typeface="Arial Unicode MS" charset="0"/>
                <a:cs typeface="Times New Roman" charset="0"/>
              </a:rPr>
              <a:t>f </a:t>
            </a:r>
            <a:r>
              <a:rPr lang="en-US" i="1">
                <a:solidFill>
                  <a:schemeClr val="hlink"/>
                </a:solidFill>
                <a:latin typeface="Times New Roman" charset="0"/>
                <a:ea typeface="Arial Unicode MS" charset="0"/>
                <a:cs typeface="Times New Roman" charset="0"/>
              </a:rPr>
              <a:t>t</a:t>
            </a:r>
            <a:r>
              <a:rPr lang="en-US">
                <a:latin typeface="Times New Roman" charset="0"/>
                <a:ea typeface="Arial Unicode MS" charset="0"/>
                <a:cs typeface="Times New Roman" charset="0"/>
              </a:rPr>
              <a:t>)</a:t>
            </a:r>
            <a:r>
              <a:rPr lang="en-US" i="1">
                <a:latin typeface="Times New Roman" charset="0"/>
                <a:ea typeface="Arial Unicode MS" charset="0"/>
                <a:cs typeface="Times New Roman" charset="0"/>
              </a:rPr>
              <a:t> + </a:t>
            </a:r>
            <a:r>
              <a:rPr lang="en-US">
                <a:latin typeface="Times New Roman" charset="0"/>
                <a:ea typeface="Arial Unicode MS" charset="0"/>
                <a:cs typeface="Times New Roman" charset="0"/>
              </a:rPr>
              <a:t>(</a:t>
            </a:r>
            <a:r>
              <a:rPr lang="en-US" i="1">
                <a:latin typeface="Times New Roman" charset="0"/>
                <a:ea typeface="Arial Unicode MS" charset="0"/>
                <a:cs typeface="Times New Roman" charset="0"/>
              </a:rPr>
              <a:t>1/3</a:t>
            </a:r>
            <a:r>
              <a:rPr lang="en-US">
                <a:latin typeface="Times New Roman" charset="0"/>
                <a:ea typeface="Arial Unicode MS" charset="0"/>
                <a:cs typeface="Times New Roman" charset="0"/>
              </a:rPr>
              <a:t>)sin(</a:t>
            </a:r>
            <a:r>
              <a:rPr lang="en-US" i="1">
                <a:latin typeface="Times New Roman" charset="0"/>
                <a:ea typeface="Arial Unicode MS" charset="0"/>
                <a:cs typeface="Times New Roman" charset="0"/>
              </a:rPr>
              <a:t>2</a:t>
            </a:r>
            <a:r>
              <a:rPr lang="el-GR" i="1">
                <a:latin typeface="Times New Roman" charset="0"/>
                <a:ea typeface="Arial Unicode MS" charset="0"/>
                <a:cs typeface="Times New Roman" charset="0"/>
              </a:rPr>
              <a:t>π</a:t>
            </a:r>
            <a:r>
              <a:rPr lang="en-US">
                <a:latin typeface="Times New Roman" charset="0"/>
                <a:ea typeface="Arial Unicode MS" charset="0"/>
                <a:cs typeface="Times New Roman" charset="0"/>
              </a:rPr>
              <a:t>(</a:t>
            </a:r>
            <a:r>
              <a:rPr lang="en-US" i="1">
                <a:latin typeface="Times New Roman" charset="0"/>
                <a:ea typeface="Arial Unicode MS" charset="0"/>
                <a:cs typeface="Times New Roman" charset="0"/>
              </a:rPr>
              <a:t>3f</a:t>
            </a:r>
            <a:r>
              <a:rPr lang="en-US">
                <a:latin typeface="Times New Roman" charset="0"/>
                <a:ea typeface="Arial Unicode MS" charset="0"/>
                <a:cs typeface="Times New Roman" charset="0"/>
              </a:rPr>
              <a:t>) </a:t>
            </a:r>
            <a:r>
              <a:rPr lang="en-US" i="1">
                <a:solidFill>
                  <a:schemeClr val="hlink"/>
                </a:solidFill>
                <a:latin typeface="Times New Roman" charset="0"/>
                <a:ea typeface="Arial Unicode MS" charset="0"/>
                <a:cs typeface="Times New Roman" charset="0"/>
              </a:rPr>
              <a:t>t</a:t>
            </a:r>
            <a:r>
              <a:rPr lang="en-US">
                <a:latin typeface="Times New Roman" charset="0"/>
                <a:ea typeface="Arial Unicode MS" charset="0"/>
                <a:cs typeface="Times New Roman" charset="0"/>
              </a:rPr>
              <a:t>)</a:t>
            </a:r>
          </a:p>
        </p:txBody>
      </p:sp>
      <p:pic>
        <p:nvPicPr>
          <p:cNvPr id="32772" name="Picture 4" descr="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2335213"/>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2362200"/>
            <a:ext cx="2514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a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300" y="2360613"/>
            <a:ext cx="25146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 Box 7"/>
          <p:cNvSpPr txBox="1">
            <a:spLocks noChangeArrowheads="1"/>
          </p:cNvSpPr>
          <p:nvPr/>
        </p:nvSpPr>
        <p:spPr bwMode="auto">
          <a:xfrm>
            <a:off x="2857500" y="31242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a:solidFill>
                  <a:schemeClr val="accent2"/>
                </a:solidFill>
                <a:latin typeface="Comic Sans MS" charset="0"/>
                <a:cs typeface="Times New Roman" charset="0"/>
              </a:rPr>
              <a:t>= </a:t>
            </a:r>
            <a:endParaRPr lang="en-US">
              <a:solidFill>
                <a:srgbClr val="FF3300"/>
              </a:solidFill>
              <a:latin typeface="Comic Sans MS" charset="0"/>
              <a:cs typeface="Times New Roman" charset="0"/>
            </a:endParaRPr>
          </a:p>
        </p:txBody>
      </p:sp>
      <p:sp>
        <p:nvSpPr>
          <p:cNvPr id="32776" name="Text Box 8"/>
          <p:cNvSpPr txBox="1">
            <a:spLocks noChangeArrowheads="1"/>
          </p:cNvSpPr>
          <p:nvPr/>
        </p:nvSpPr>
        <p:spPr bwMode="auto">
          <a:xfrm>
            <a:off x="5829300" y="32004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a:solidFill>
                  <a:schemeClr val="accent2"/>
                </a:solidFill>
                <a:latin typeface="Comic Sans MS" charset="0"/>
                <a:cs typeface="Times New Roman" charset="0"/>
              </a:rPr>
              <a:t>+</a:t>
            </a:r>
            <a:endParaRPr lang="en-US">
              <a:solidFill>
                <a:srgbClr val="FF3300"/>
              </a:solidFill>
              <a:latin typeface="Comic Sans MS" charset="0"/>
              <a:cs typeface="Times New Roman" charset="0"/>
            </a:endParaRPr>
          </a:p>
        </p:txBody>
      </p:sp>
      <p:pic>
        <p:nvPicPr>
          <p:cNvPr id="32777" name="Picture 9" descr="a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0850" y="4743450"/>
            <a:ext cx="29908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953375" y="6550025"/>
            <a:ext cx="1190625" cy="307975"/>
          </a:xfrm>
          <a:prstGeom prst="rect">
            <a:avLst/>
          </a:prstGeom>
          <a:noFill/>
        </p:spPr>
        <p:txBody>
          <a:bodyPr wrap="none">
            <a:spAutoFit/>
          </a:bodyPr>
          <a:lstStyle/>
          <a:p>
            <a:pPr>
              <a:defRPr/>
            </a:pPr>
            <a:r>
              <a:rPr lang="en-US" sz="1400" dirty="0">
                <a:solidFill>
                  <a:schemeClr val="bg1">
                    <a:lumMod val="50000"/>
                  </a:schemeClr>
                </a:solidFill>
                <a:ea typeface="+mn-ea"/>
                <a:cs typeface="+mn-cs"/>
              </a:rPr>
              <a:t>Slides: Efros</a:t>
            </a:r>
          </a:p>
        </p:txBody>
      </p:sp>
      <p:sp>
        <p:nvSpPr>
          <p:cNvPr id="2" name="TextBox 1"/>
          <p:cNvSpPr txBox="1"/>
          <p:nvPr/>
        </p:nvSpPr>
        <p:spPr>
          <a:xfrm>
            <a:off x="1212145" y="5369013"/>
            <a:ext cx="1594555" cy="369332"/>
          </a:xfrm>
          <a:prstGeom prst="rect">
            <a:avLst/>
          </a:prstGeom>
          <a:noFill/>
        </p:spPr>
        <p:txBody>
          <a:bodyPr wrap="square" rtlCol="0">
            <a:spAutoFit/>
          </a:bodyPr>
          <a:lstStyle/>
          <a:p>
            <a:r>
              <a:rPr lang="en-US" dirty="0" smtClean="0"/>
              <a:t>amplitude</a:t>
            </a:r>
            <a:endParaRPr lang="en-US" dirty="0"/>
          </a:p>
        </p:txBody>
      </p:sp>
    </p:spTree>
    <p:extLst>
      <p:ext uri="{BB962C8B-B14F-4D97-AF65-F5344CB8AC3E}">
        <p14:creationId xmlns:p14="http://schemas.microsoft.com/office/powerpoint/2010/main" val="17251795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decompose signals into sine waves?</a:t>
            </a:r>
            <a:endParaRPr lang="en-US" dirty="0"/>
          </a:p>
        </p:txBody>
      </p:sp>
      <p:sp>
        <p:nvSpPr>
          <p:cNvPr id="3" name="Content Placeholder 2"/>
          <p:cNvSpPr>
            <a:spLocks noGrp="1"/>
          </p:cNvSpPr>
          <p:nvPr>
            <p:ph idx="1"/>
          </p:nvPr>
        </p:nvSpPr>
        <p:spPr/>
        <p:txBody>
          <a:bodyPr/>
          <a:lstStyle/>
          <a:p>
            <a:r>
              <a:rPr lang="en-US" dirty="0" smtClean="0"/>
              <a:t>Why don’t we represent the system with some other periodic signals? </a:t>
            </a:r>
            <a:endParaRPr lang="en-US" dirty="0"/>
          </a:p>
          <a:p>
            <a:r>
              <a:rPr lang="en-US" dirty="0" smtClean="0"/>
              <a:t>Sine wave is the </a:t>
            </a:r>
            <a:r>
              <a:rPr lang="en-US" dirty="0" smtClean="0"/>
              <a:t>only waveform that doesn’t change shape </a:t>
            </a:r>
            <a:r>
              <a:rPr lang="en-US" dirty="0" smtClean="0"/>
              <a:t>when </a:t>
            </a:r>
            <a:r>
              <a:rPr lang="en-US" dirty="0" smtClean="0"/>
              <a:t>subject to a linear-time-invariant (LTI) </a:t>
            </a:r>
            <a:r>
              <a:rPr lang="en-US" dirty="0" smtClean="0"/>
              <a:t>system. Input sinusoids, output will be sinusoids. </a:t>
            </a:r>
          </a:p>
          <a:p>
            <a:r>
              <a:rPr lang="en-US" dirty="0" smtClean="0"/>
              <a:t>Convolution, image domain filtering,  is LTI</a:t>
            </a:r>
            <a:r>
              <a:rPr lang="en-US" dirty="0" smtClean="0"/>
              <a:t>. </a:t>
            </a:r>
            <a:endParaRPr lang="en-US" dirty="0" smtClean="0"/>
          </a:p>
        </p:txBody>
      </p:sp>
    </p:spTree>
    <p:extLst>
      <p:ext uri="{BB962C8B-B14F-4D97-AF65-F5344CB8AC3E}">
        <p14:creationId xmlns:p14="http://schemas.microsoft.com/office/powerpoint/2010/main" val="416543210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atin typeface="Calibri" charset="0"/>
              </a:rPr>
              <a:t>Frequency Spectra</a:t>
            </a:r>
          </a:p>
        </p:txBody>
      </p:sp>
      <p:sp>
        <p:nvSpPr>
          <p:cNvPr id="33795" name="Rectangle 3"/>
          <p:cNvSpPr>
            <a:spLocks noGrp="1" noChangeArrowheads="1"/>
          </p:cNvSpPr>
          <p:nvPr>
            <p:ph type="body" idx="1"/>
          </p:nvPr>
        </p:nvSpPr>
        <p:spPr/>
        <p:txBody>
          <a:bodyPr/>
          <a:lstStyle/>
          <a:p>
            <a:r>
              <a:rPr lang="en-US" sz="2400" dirty="0" smtClean="0">
                <a:latin typeface="Calibri" charset="0"/>
                <a:ea typeface="Arial Unicode MS" charset="0"/>
                <a:cs typeface="Times New Roman" charset="0"/>
              </a:rPr>
              <a:t>Consider a square wave f(x) </a:t>
            </a:r>
            <a:endParaRPr lang="en-US" sz="2400" dirty="0">
              <a:latin typeface="Calibri" charset="0"/>
              <a:ea typeface="Arial Unicode MS" charset="0"/>
              <a:cs typeface="Times New Roman" charset="0"/>
            </a:endParaRPr>
          </a:p>
        </p:txBody>
      </p:sp>
      <p:pic>
        <p:nvPicPr>
          <p:cNvPr id="33796" name="Picture 2" descr="File:Waveforms.svg"/>
          <p:cNvPicPr>
            <a:picLocks noChangeAspect="1" noChangeArrowheads="1"/>
          </p:cNvPicPr>
          <p:nvPr/>
        </p:nvPicPr>
        <p:blipFill>
          <a:blip r:embed="rId2">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82006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352675"/>
            <a:ext cx="2514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6" descr="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351088"/>
            <a:ext cx="25146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7"/>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a:solidFill>
                  <a:schemeClr val="accent2"/>
                </a:solidFill>
                <a:latin typeface="Comic Sans MS" charset="0"/>
                <a:cs typeface="Times New Roman" charset="0"/>
              </a:rPr>
              <a:t>= </a:t>
            </a:r>
            <a:endParaRPr lang="en-US">
              <a:solidFill>
                <a:srgbClr val="FF3300"/>
              </a:solidFill>
              <a:latin typeface="Comic Sans MS" charset="0"/>
              <a:cs typeface="Times New Roman" charset="0"/>
            </a:endParaRPr>
          </a:p>
        </p:txBody>
      </p:sp>
      <p:sp>
        <p:nvSpPr>
          <p:cNvPr id="34821" name="Text Box 8"/>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a:solidFill>
                  <a:schemeClr val="accent2"/>
                </a:solidFill>
                <a:latin typeface="Comic Sans MS" charset="0"/>
                <a:cs typeface="Times New Roman" charset="0"/>
              </a:rPr>
              <a:t>+</a:t>
            </a:r>
            <a:endParaRPr lang="en-US">
              <a:solidFill>
                <a:srgbClr val="FF3300"/>
              </a:solidFill>
              <a:latin typeface="Comic Sans MS" charset="0"/>
              <a:cs typeface="Times New Roman" charset="0"/>
            </a:endParaRPr>
          </a:p>
        </p:txBody>
      </p:sp>
      <p:pic>
        <p:nvPicPr>
          <p:cNvPr id="34822" name="Picture 9" descr="a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684713"/>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10"/>
          <p:cNvSpPr txBox="1">
            <a:spLocks noChangeArrowheads="1"/>
          </p:cNvSpPr>
          <p:nvPr/>
        </p:nvSpPr>
        <p:spPr bwMode="auto">
          <a:xfrm>
            <a:off x="3048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a:solidFill>
                  <a:schemeClr val="accent2"/>
                </a:solidFill>
                <a:latin typeface="Comic Sans MS" charset="0"/>
                <a:cs typeface="Times New Roman" charset="0"/>
              </a:rPr>
              <a:t>= </a:t>
            </a:r>
            <a:endParaRPr lang="en-US">
              <a:solidFill>
                <a:srgbClr val="FF3300"/>
              </a:solidFill>
              <a:latin typeface="Comic Sans MS" charset="0"/>
              <a:cs typeface="Times New Roman" charset="0"/>
            </a:endParaRPr>
          </a:p>
        </p:txBody>
      </p:sp>
      <p:sp>
        <p:nvSpPr>
          <p:cNvPr id="34824" name="Rectangle 13"/>
          <p:cNvSpPr>
            <a:spLocks noGrp="1" noChangeArrowheads="1"/>
          </p:cNvSpPr>
          <p:nvPr>
            <p:ph type="title"/>
          </p:nvPr>
        </p:nvSpPr>
        <p:spPr/>
        <p:txBody>
          <a:bodyPr/>
          <a:lstStyle/>
          <a:p>
            <a:r>
              <a:rPr lang="en-US">
                <a:latin typeface="Calibri" charset="0"/>
              </a:rPr>
              <a:t>Frequency Spectra</a:t>
            </a:r>
          </a:p>
        </p:txBody>
      </p:sp>
      <p:pic>
        <p:nvPicPr>
          <p:cNvPr id="34825"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8526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a:solidFill>
                  <a:schemeClr val="accent2"/>
                </a:solidFill>
                <a:latin typeface="Comic Sans MS" charset="0"/>
                <a:cs typeface="Times New Roman" charset="0"/>
              </a:rPr>
              <a:t>= </a:t>
            </a:r>
            <a:endParaRPr lang="en-US">
              <a:solidFill>
                <a:srgbClr val="FF3300"/>
              </a:solidFill>
              <a:latin typeface="Comic Sans MS" charset="0"/>
              <a:cs typeface="Times New Roman" charset="0"/>
            </a:endParaRPr>
          </a:p>
        </p:txBody>
      </p:sp>
      <p:sp>
        <p:nvSpPr>
          <p:cNvPr id="35843" name="Text Box 6"/>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a:solidFill>
                  <a:schemeClr val="accent2"/>
                </a:solidFill>
                <a:latin typeface="Comic Sans MS" charset="0"/>
                <a:cs typeface="Times New Roman" charset="0"/>
              </a:rPr>
              <a:t>+</a:t>
            </a:r>
            <a:endParaRPr lang="en-US">
              <a:solidFill>
                <a:srgbClr val="FF3300"/>
              </a:solidFill>
              <a:latin typeface="Comic Sans MS" charset="0"/>
              <a:cs typeface="Times New Roman" charset="0"/>
            </a:endParaRPr>
          </a:p>
        </p:txBody>
      </p:sp>
      <p:sp>
        <p:nvSpPr>
          <p:cNvPr id="35844" name="Text Box 7"/>
          <p:cNvSpPr txBox="1">
            <a:spLocks noChangeArrowheads="1"/>
          </p:cNvSpPr>
          <p:nvPr/>
        </p:nvSpPr>
        <p:spPr bwMode="auto">
          <a:xfrm>
            <a:off x="3048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a:solidFill>
                  <a:schemeClr val="accent2"/>
                </a:solidFill>
                <a:latin typeface="Comic Sans MS" charset="0"/>
                <a:cs typeface="Times New Roman" charset="0"/>
              </a:rPr>
              <a:t>= </a:t>
            </a:r>
            <a:endParaRPr lang="en-US">
              <a:solidFill>
                <a:srgbClr val="FF3300"/>
              </a:solidFill>
              <a:latin typeface="Comic Sans MS" charset="0"/>
              <a:cs typeface="Times New Roman" charset="0"/>
            </a:endParaRPr>
          </a:p>
        </p:txBody>
      </p:sp>
      <p:pic>
        <p:nvPicPr>
          <p:cNvPr id="35845" name="Picture 8" descr="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398713"/>
            <a:ext cx="2438400" cy="20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9" descr="a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681538"/>
            <a:ext cx="2514600"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0" descr="a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476500"/>
            <a:ext cx="2438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Rectangle 13"/>
          <p:cNvSpPr>
            <a:spLocks noGrp="1" noChangeArrowheads="1"/>
          </p:cNvSpPr>
          <p:nvPr>
            <p:ph type="title"/>
          </p:nvPr>
        </p:nvSpPr>
        <p:spPr/>
        <p:txBody>
          <a:bodyPr/>
          <a:lstStyle/>
          <a:p>
            <a:r>
              <a:rPr lang="en-US">
                <a:latin typeface="Calibri" charset="0"/>
              </a:rPr>
              <a:t>Frequency Spectra</a:t>
            </a:r>
          </a:p>
        </p:txBody>
      </p:sp>
      <p:pic>
        <p:nvPicPr>
          <p:cNvPr id="35849"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2160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a:solidFill>
                  <a:schemeClr val="accent2"/>
                </a:solidFill>
                <a:latin typeface="Comic Sans MS" charset="0"/>
                <a:cs typeface="Times New Roman" charset="0"/>
              </a:rPr>
              <a:t>= </a:t>
            </a:r>
            <a:endParaRPr lang="en-US">
              <a:solidFill>
                <a:srgbClr val="FF3300"/>
              </a:solidFill>
              <a:latin typeface="Comic Sans MS" charset="0"/>
              <a:cs typeface="Times New Roman" charset="0"/>
            </a:endParaRPr>
          </a:p>
        </p:txBody>
      </p:sp>
      <p:sp>
        <p:nvSpPr>
          <p:cNvPr id="36867" name="Text Box 6"/>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a:solidFill>
                  <a:schemeClr val="accent2"/>
                </a:solidFill>
                <a:latin typeface="Comic Sans MS" charset="0"/>
                <a:cs typeface="Times New Roman" charset="0"/>
              </a:rPr>
              <a:t>+</a:t>
            </a:r>
            <a:endParaRPr lang="en-US">
              <a:solidFill>
                <a:srgbClr val="FF3300"/>
              </a:solidFill>
              <a:latin typeface="Comic Sans MS" charset="0"/>
              <a:cs typeface="Times New Roman" charset="0"/>
            </a:endParaRPr>
          </a:p>
        </p:txBody>
      </p:sp>
      <p:sp>
        <p:nvSpPr>
          <p:cNvPr id="36868" name="Text Box 7"/>
          <p:cNvSpPr txBox="1">
            <a:spLocks noChangeArrowheads="1"/>
          </p:cNvSpPr>
          <p:nvPr/>
        </p:nvSpPr>
        <p:spPr bwMode="auto">
          <a:xfrm>
            <a:off x="3048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a:solidFill>
                  <a:schemeClr val="accent2"/>
                </a:solidFill>
                <a:latin typeface="Comic Sans MS" charset="0"/>
                <a:cs typeface="Times New Roman" charset="0"/>
              </a:rPr>
              <a:t>= </a:t>
            </a:r>
            <a:endParaRPr lang="en-US">
              <a:solidFill>
                <a:srgbClr val="FF3300"/>
              </a:solidFill>
              <a:latin typeface="Comic Sans MS" charset="0"/>
              <a:cs typeface="Times New Roman" charset="0"/>
            </a:endParaRPr>
          </a:p>
        </p:txBody>
      </p:sp>
      <p:pic>
        <p:nvPicPr>
          <p:cNvPr id="36869" name="Picture 8" descr="a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514600"/>
            <a:ext cx="25146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9" descr="a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665663"/>
            <a:ext cx="2514600"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0" descr="a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514600"/>
            <a:ext cx="2514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Rectangle 13"/>
          <p:cNvSpPr>
            <a:spLocks noGrp="1" noChangeArrowheads="1"/>
          </p:cNvSpPr>
          <p:nvPr>
            <p:ph type="title"/>
          </p:nvPr>
        </p:nvSpPr>
        <p:spPr/>
        <p:txBody>
          <a:bodyPr/>
          <a:lstStyle/>
          <a:p>
            <a:r>
              <a:rPr lang="en-US">
                <a:latin typeface="Calibri" charset="0"/>
              </a:rPr>
              <a:t>Frequency Spectra</a:t>
            </a:r>
          </a:p>
        </p:txBody>
      </p:sp>
      <p:pic>
        <p:nvPicPr>
          <p:cNvPr id="36873"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6694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a:solidFill>
                  <a:schemeClr val="accent2"/>
                </a:solidFill>
                <a:latin typeface="Comic Sans MS" charset="0"/>
                <a:cs typeface="Times New Roman" charset="0"/>
              </a:rPr>
              <a:t>= </a:t>
            </a:r>
            <a:endParaRPr lang="en-US">
              <a:solidFill>
                <a:srgbClr val="FF3300"/>
              </a:solidFill>
              <a:latin typeface="Comic Sans MS" charset="0"/>
              <a:cs typeface="Times New Roman" charset="0"/>
            </a:endParaRPr>
          </a:p>
        </p:txBody>
      </p:sp>
      <p:sp>
        <p:nvSpPr>
          <p:cNvPr id="37891" name="Text Box 6"/>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a:solidFill>
                  <a:schemeClr val="accent2"/>
                </a:solidFill>
                <a:latin typeface="Comic Sans MS" charset="0"/>
                <a:cs typeface="Times New Roman" charset="0"/>
              </a:rPr>
              <a:t>+</a:t>
            </a:r>
            <a:endParaRPr lang="en-US">
              <a:solidFill>
                <a:srgbClr val="FF3300"/>
              </a:solidFill>
              <a:latin typeface="Comic Sans MS" charset="0"/>
              <a:cs typeface="Times New Roman" charset="0"/>
            </a:endParaRPr>
          </a:p>
        </p:txBody>
      </p:sp>
      <p:sp>
        <p:nvSpPr>
          <p:cNvPr id="37892" name="Text Box 7"/>
          <p:cNvSpPr txBox="1">
            <a:spLocks noChangeArrowheads="1"/>
          </p:cNvSpPr>
          <p:nvPr/>
        </p:nvSpPr>
        <p:spPr bwMode="auto">
          <a:xfrm>
            <a:off x="3048000" y="54244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a:solidFill>
                  <a:schemeClr val="accent2"/>
                </a:solidFill>
                <a:latin typeface="Comic Sans MS" charset="0"/>
                <a:cs typeface="Times New Roman" charset="0"/>
              </a:rPr>
              <a:t>= </a:t>
            </a:r>
            <a:endParaRPr lang="en-US">
              <a:solidFill>
                <a:srgbClr val="FF3300"/>
              </a:solidFill>
              <a:latin typeface="Comic Sans MS" charset="0"/>
              <a:cs typeface="Times New Roman" charset="0"/>
            </a:endParaRPr>
          </a:p>
        </p:txBody>
      </p:sp>
      <p:pic>
        <p:nvPicPr>
          <p:cNvPr id="37893" name="Picture 8" descr="a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463800"/>
            <a:ext cx="25717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9" descr="a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438400"/>
            <a:ext cx="26003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10" descr="k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100" y="4668838"/>
            <a:ext cx="255270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Rectangle 14"/>
          <p:cNvSpPr>
            <a:spLocks noGrp="1" noChangeArrowheads="1"/>
          </p:cNvSpPr>
          <p:nvPr>
            <p:ph type="title"/>
          </p:nvPr>
        </p:nvSpPr>
        <p:spPr/>
        <p:txBody>
          <a:bodyPr/>
          <a:lstStyle/>
          <a:p>
            <a:r>
              <a:rPr lang="en-US">
                <a:latin typeface="Calibri" charset="0"/>
              </a:rPr>
              <a:t>Frequency Spectra</a:t>
            </a:r>
          </a:p>
        </p:txBody>
      </p:sp>
      <p:pic>
        <p:nvPicPr>
          <p:cNvPr id="37897"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81852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lecture</a:t>
            </a:r>
            <a:endParaRPr lang="en-US" dirty="0"/>
          </a:p>
        </p:txBody>
      </p:sp>
      <p:sp>
        <p:nvSpPr>
          <p:cNvPr id="3" name="Content Placeholder 2"/>
          <p:cNvSpPr>
            <a:spLocks noGrp="1"/>
          </p:cNvSpPr>
          <p:nvPr>
            <p:ph idx="1"/>
          </p:nvPr>
        </p:nvSpPr>
        <p:spPr/>
        <p:txBody>
          <a:bodyPr>
            <a:normAutofit fontScale="92500"/>
          </a:bodyPr>
          <a:lstStyle/>
          <a:p>
            <a:r>
              <a:rPr lang="en-US" dirty="0" smtClean="0"/>
              <a:t>More on Image derivatives</a:t>
            </a:r>
          </a:p>
          <a:p>
            <a:r>
              <a:rPr lang="en-US" dirty="0" smtClean="0"/>
              <a:t>Quiz</a:t>
            </a:r>
          </a:p>
          <a:p>
            <a:r>
              <a:rPr lang="en-US" dirty="0" smtClean="0"/>
              <a:t>Image De-noising</a:t>
            </a:r>
          </a:p>
          <a:p>
            <a:r>
              <a:rPr lang="en-US" dirty="0" smtClean="0"/>
              <a:t>Median Filter</a:t>
            </a:r>
          </a:p>
          <a:p>
            <a:r>
              <a:rPr lang="en-US" dirty="0" smtClean="0"/>
              <a:t>Introduction to Frequency analysis</a:t>
            </a:r>
          </a:p>
          <a:p>
            <a:endParaRPr lang="en-US" dirty="0"/>
          </a:p>
          <a:p>
            <a:r>
              <a:rPr lang="en-US" dirty="0" smtClean="0">
                <a:solidFill>
                  <a:srgbClr val="FF0000"/>
                </a:solidFill>
              </a:rPr>
              <a:t>Homework submitted after tomorrow will receive ZERO points. This </a:t>
            </a:r>
            <a:r>
              <a:rPr lang="en-US" dirty="0" err="1" smtClean="0">
                <a:solidFill>
                  <a:srgbClr val="FF0000"/>
                </a:solidFill>
              </a:rPr>
              <a:t>informationis</a:t>
            </a:r>
            <a:r>
              <a:rPr lang="en-US" dirty="0" smtClean="0">
                <a:solidFill>
                  <a:srgbClr val="FF0000"/>
                </a:solidFill>
              </a:rPr>
              <a:t> </a:t>
            </a:r>
            <a:r>
              <a:rPr lang="en-US" dirty="0" smtClean="0">
                <a:solidFill>
                  <a:srgbClr val="FF0000"/>
                </a:solidFill>
              </a:rPr>
              <a:t>in the syllabus! </a:t>
            </a:r>
          </a:p>
        </p:txBody>
      </p:sp>
    </p:spTree>
    <p:extLst>
      <p:ext uri="{BB962C8B-B14F-4D97-AF65-F5344CB8AC3E}">
        <p14:creationId xmlns:p14="http://schemas.microsoft.com/office/powerpoint/2010/main" val="12288530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a:solidFill>
                  <a:schemeClr val="accent2"/>
                </a:solidFill>
                <a:latin typeface="Comic Sans MS" charset="0"/>
                <a:cs typeface="Times New Roman" charset="0"/>
              </a:rPr>
              <a:t>= </a:t>
            </a:r>
            <a:endParaRPr lang="en-US">
              <a:solidFill>
                <a:srgbClr val="FF3300"/>
              </a:solidFill>
              <a:latin typeface="Comic Sans MS" charset="0"/>
              <a:cs typeface="Times New Roman" charset="0"/>
            </a:endParaRPr>
          </a:p>
        </p:txBody>
      </p:sp>
      <p:sp>
        <p:nvSpPr>
          <p:cNvPr id="38915" name="Text Box 6"/>
          <p:cNvSpPr txBox="1">
            <a:spLocks noChangeArrowheads="1"/>
          </p:cNvSpPr>
          <p:nvPr/>
        </p:nvSpPr>
        <p:spPr bwMode="auto">
          <a:xfrm>
            <a:off x="5943600" y="31908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a:solidFill>
                  <a:schemeClr val="accent2"/>
                </a:solidFill>
                <a:latin typeface="Comic Sans MS" charset="0"/>
                <a:cs typeface="Times New Roman" charset="0"/>
              </a:rPr>
              <a:t>+</a:t>
            </a:r>
            <a:endParaRPr lang="en-US">
              <a:solidFill>
                <a:srgbClr val="FF3300"/>
              </a:solidFill>
              <a:latin typeface="Comic Sans MS" charset="0"/>
              <a:cs typeface="Times New Roman" charset="0"/>
            </a:endParaRPr>
          </a:p>
        </p:txBody>
      </p:sp>
      <p:sp>
        <p:nvSpPr>
          <p:cNvPr id="38916" name="Text Box 7"/>
          <p:cNvSpPr txBox="1">
            <a:spLocks noChangeArrowheads="1"/>
          </p:cNvSpPr>
          <p:nvPr/>
        </p:nvSpPr>
        <p:spPr bwMode="auto">
          <a:xfrm>
            <a:off x="3086100" y="5360988"/>
            <a:ext cx="68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a:solidFill>
                  <a:schemeClr val="accent2"/>
                </a:solidFill>
                <a:latin typeface="Comic Sans MS" charset="0"/>
                <a:cs typeface="Times New Roman" charset="0"/>
              </a:rPr>
              <a:t>= </a:t>
            </a:r>
            <a:endParaRPr lang="en-US">
              <a:solidFill>
                <a:srgbClr val="FF3300"/>
              </a:solidFill>
              <a:latin typeface="Comic Sans MS" charset="0"/>
              <a:cs typeface="Times New Roman" charset="0"/>
            </a:endParaRPr>
          </a:p>
        </p:txBody>
      </p:sp>
      <p:pic>
        <p:nvPicPr>
          <p:cNvPr id="38917" name="Picture 8" descr="a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446338"/>
            <a:ext cx="25908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9" descr="a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4668838"/>
            <a:ext cx="2514600"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0" descr="k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446338"/>
            <a:ext cx="2601913"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Rectangle 12"/>
          <p:cNvSpPr>
            <a:spLocks noGrp="1" noChangeArrowheads="1"/>
          </p:cNvSpPr>
          <p:nvPr>
            <p:ph type="body" idx="1"/>
          </p:nvPr>
        </p:nvSpPr>
        <p:spPr/>
        <p:txBody>
          <a:bodyPr/>
          <a:lstStyle/>
          <a:p>
            <a:pPr>
              <a:buFont typeface="Arial" charset="0"/>
              <a:buNone/>
            </a:pPr>
            <a:endParaRPr lang="ru-RU">
              <a:latin typeface="Calibri" charset="0"/>
            </a:endParaRPr>
          </a:p>
        </p:txBody>
      </p:sp>
      <p:sp>
        <p:nvSpPr>
          <p:cNvPr id="38921" name="Rectangle 14"/>
          <p:cNvSpPr>
            <a:spLocks noGrp="1" noChangeArrowheads="1"/>
          </p:cNvSpPr>
          <p:nvPr>
            <p:ph type="title"/>
          </p:nvPr>
        </p:nvSpPr>
        <p:spPr/>
        <p:txBody>
          <a:bodyPr/>
          <a:lstStyle/>
          <a:p>
            <a:r>
              <a:rPr lang="en-US">
                <a:latin typeface="Calibri" charset="0"/>
              </a:rPr>
              <a:t>Frequency Spectra</a:t>
            </a:r>
          </a:p>
        </p:txBody>
      </p:sp>
      <p:pic>
        <p:nvPicPr>
          <p:cNvPr id="38922" name="Picture 2" descr="File:Waveforms.svg"/>
          <p:cNvPicPr>
            <a:picLocks noChangeAspect="1" noChangeArrowheads="1"/>
          </p:cNvPicPr>
          <p:nvPr/>
        </p:nvPicPr>
        <p:blipFill>
          <a:blip r:embed="rId5">
            <a:extLst>
              <a:ext uri="{28A0092B-C50C-407E-A947-70E740481C1C}">
                <a14:useLocalDpi xmlns:a14="http://schemas.microsoft.com/office/drawing/2010/main" val="0"/>
              </a:ext>
            </a:extLst>
          </a:blip>
          <a:srcRect l="5263" t="29333" r="46317" b="53333"/>
          <a:stretch>
            <a:fillRect/>
          </a:stretch>
        </p:blipFill>
        <p:spPr bwMode="auto">
          <a:xfrm>
            <a:off x="381000" y="23622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29839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5"/>
          <p:cNvSpPr txBox="1">
            <a:spLocks noChangeArrowheads="1"/>
          </p:cNvSpPr>
          <p:nvPr/>
        </p:nvSpPr>
        <p:spPr bwMode="auto">
          <a:xfrm>
            <a:off x="3048000" y="3114675"/>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2800">
                <a:solidFill>
                  <a:schemeClr val="accent2"/>
                </a:solidFill>
                <a:latin typeface="Comic Sans MS" charset="0"/>
                <a:cs typeface="Times New Roman" charset="0"/>
              </a:rPr>
              <a:t>= </a:t>
            </a:r>
            <a:endParaRPr lang="en-US">
              <a:solidFill>
                <a:srgbClr val="FF3300"/>
              </a:solidFill>
              <a:latin typeface="Comic Sans MS" charset="0"/>
              <a:cs typeface="Times New Roman" charset="0"/>
            </a:endParaRPr>
          </a:p>
        </p:txBody>
      </p:sp>
      <p:pic>
        <p:nvPicPr>
          <p:cNvPr id="39939" name="Picture 6" descr="a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6450" y="4064000"/>
            <a:ext cx="29908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9940" name="Object 8"/>
          <p:cNvGraphicFramePr>
            <a:graphicFrameLocks noChangeAspect="1"/>
          </p:cNvGraphicFramePr>
          <p:nvPr/>
        </p:nvGraphicFramePr>
        <p:xfrm>
          <a:off x="3552825" y="2870200"/>
          <a:ext cx="2352675" cy="989013"/>
        </p:xfrm>
        <a:graphic>
          <a:graphicData uri="http://schemas.openxmlformats.org/presentationml/2006/ole">
            <mc:AlternateContent xmlns:mc="http://schemas.openxmlformats.org/markup-compatibility/2006">
              <mc:Choice xmlns:v="urn:schemas-microsoft-com:vml" Requires="v">
                <p:oleObj spid="_x0000_s11439" name="Equation" r:id="rId4" imgW="1028254" imgH="431613" progId="Equation.3">
                  <p:embed/>
                </p:oleObj>
              </mc:Choice>
              <mc:Fallback>
                <p:oleObj name="Equation" r:id="rId4" imgW="1028254" imgH="4316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825" y="2870200"/>
                        <a:ext cx="2352675" cy="9890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1" name="Rectangle 10"/>
          <p:cNvSpPr>
            <a:spLocks noGrp="1" noChangeArrowheads="1"/>
          </p:cNvSpPr>
          <p:nvPr>
            <p:ph type="title"/>
          </p:nvPr>
        </p:nvSpPr>
        <p:spPr/>
        <p:txBody>
          <a:bodyPr/>
          <a:lstStyle/>
          <a:p>
            <a:r>
              <a:rPr lang="en-US">
                <a:latin typeface="Calibri" charset="0"/>
              </a:rPr>
              <a:t>Frequency Spectra</a:t>
            </a:r>
          </a:p>
        </p:txBody>
      </p:sp>
      <p:sp>
        <p:nvSpPr>
          <p:cNvPr id="39942" name="Rectangle 11"/>
          <p:cNvSpPr>
            <a:spLocks noGrp="1" noChangeArrowheads="1"/>
          </p:cNvSpPr>
          <p:nvPr>
            <p:ph type="body" idx="1"/>
          </p:nvPr>
        </p:nvSpPr>
        <p:spPr/>
        <p:txBody>
          <a:bodyPr/>
          <a:lstStyle/>
          <a:p>
            <a:endParaRPr lang="ru-RU">
              <a:latin typeface="Calibri" charset="0"/>
            </a:endParaRPr>
          </a:p>
        </p:txBody>
      </p:sp>
      <p:pic>
        <p:nvPicPr>
          <p:cNvPr id="39943" name="Picture 2" descr="File:Waveforms.svg"/>
          <p:cNvPicPr>
            <a:picLocks noChangeAspect="1" noChangeArrowheads="1"/>
          </p:cNvPicPr>
          <p:nvPr/>
        </p:nvPicPr>
        <p:blipFill>
          <a:blip r:embed="rId6">
            <a:extLst>
              <a:ext uri="{28A0092B-C50C-407E-A947-70E740481C1C}">
                <a14:useLocalDpi xmlns:a14="http://schemas.microsoft.com/office/drawing/2010/main" val="0"/>
              </a:ext>
            </a:extLst>
          </a:blip>
          <a:srcRect l="5263" t="29333" r="46317" b="53333"/>
          <a:stretch>
            <a:fillRect/>
          </a:stretch>
        </p:blipFill>
        <p:spPr bwMode="auto">
          <a:xfrm>
            <a:off x="381000" y="2514600"/>
            <a:ext cx="2286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646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Fourier Transform</a:t>
            </a:r>
            <a:endParaRPr lang="en-US" dirty="0"/>
          </a:p>
        </p:txBody>
      </p:sp>
      <p:sp>
        <p:nvSpPr>
          <p:cNvPr id="3" name="Content Placeholder 2"/>
          <p:cNvSpPr>
            <a:spLocks noGrp="1"/>
          </p:cNvSpPr>
          <p:nvPr>
            <p:ph idx="1"/>
          </p:nvPr>
        </p:nvSpPr>
        <p:spPr/>
        <p:txBody>
          <a:bodyPr/>
          <a:lstStyle/>
          <a:p>
            <a:r>
              <a:rPr lang="en-US" sz="2400" dirty="0" smtClean="0"/>
              <a:t>Fourier Transform</a:t>
            </a:r>
          </a:p>
          <a:p>
            <a:endParaRPr lang="en-US" dirty="0"/>
          </a:p>
          <a:p>
            <a:endParaRPr lang="en-US" dirty="0" smtClean="0"/>
          </a:p>
          <a:p>
            <a:endParaRPr lang="en-US" dirty="0"/>
          </a:p>
          <a:p>
            <a:endParaRPr lang="en-US" dirty="0" smtClean="0"/>
          </a:p>
          <a:p>
            <a:pPr marL="0" indent="0">
              <a:buNone/>
            </a:pPr>
            <a:r>
              <a:rPr lang="en-US" dirty="0" smtClean="0"/>
              <a:t> </a:t>
            </a:r>
            <a:endParaRPr lang="en-US" dirty="0"/>
          </a:p>
        </p:txBody>
      </p:sp>
      <p:pic>
        <p:nvPicPr>
          <p:cNvPr id="4" name="Picture 3" descr="Screen Shot 2015-02-04 at 9.57.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34" y="2518431"/>
            <a:ext cx="4310837" cy="1137886"/>
          </a:xfrm>
          <a:prstGeom prst="rect">
            <a:avLst/>
          </a:prstGeom>
        </p:spPr>
      </p:pic>
      <p:pic>
        <p:nvPicPr>
          <p:cNvPr id="6" name="Picture 5" descr="Screen Shot 2015-02-04 at 9.59.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7679" y="2518431"/>
            <a:ext cx="3769121" cy="862344"/>
          </a:xfrm>
          <a:prstGeom prst="rect">
            <a:avLst/>
          </a:prstGeom>
        </p:spPr>
      </p:pic>
      <p:sp>
        <p:nvSpPr>
          <p:cNvPr id="7" name="TextBox 6"/>
          <p:cNvSpPr txBox="1"/>
          <p:nvPr/>
        </p:nvSpPr>
        <p:spPr>
          <a:xfrm>
            <a:off x="5014871" y="1561616"/>
            <a:ext cx="3181539" cy="830997"/>
          </a:xfrm>
          <a:prstGeom prst="rect">
            <a:avLst/>
          </a:prstGeom>
          <a:noFill/>
        </p:spPr>
        <p:txBody>
          <a:bodyPr wrap="square" rtlCol="0">
            <a:spAutoFit/>
          </a:bodyPr>
          <a:lstStyle/>
          <a:p>
            <a:r>
              <a:rPr lang="en-US" sz="2400" dirty="0" smtClean="0"/>
              <a:t>Inverse Fourier transform</a:t>
            </a:r>
            <a:endParaRPr lang="en-US" sz="2400" dirty="0"/>
          </a:p>
        </p:txBody>
      </p:sp>
      <p:sp>
        <p:nvSpPr>
          <p:cNvPr id="8" name="TextBox 7"/>
          <p:cNvSpPr txBox="1"/>
          <p:nvPr/>
        </p:nvSpPr>
        <p:spPr>
          <a:xfrm>
            <a:off x="704034" y="3637073"/>
            <a:ext cx="3663537" cy="461665"/>
          </a:xfrm>
          <a:prstGeom prst="rect">
            <a:avLst/>
          </a:prstGeom>
          <a:noFill/>
        </p:spPr>
        <p:txBody>
          <a:bodyPr wrap="square" rtlCol="0">
            <a:spAutoFit/>
          </a:bodyPr>
          <a:lstStyle/>
          <a:p>
            <a:pPr algn="ctr"/>
            <a:r>
              <a:rPr lang="en-US" sz="2400" dirty="0" smtClean="0"/>
              <a:t>Time f(t) </a:t>
            </a:r>
            <a:endParaRPr lang="en-US" sz="2400" dirty="0"/>
          </a:p>
        </p:txBody>
      </p:sp>
      <p:sp>
        <p:nvSpPr>
          <p:cNvPr id="9" name="TextBox 8"/>
          <p:cNvSpPr txBox="1"/>
          <p:nvPr/>
        </p:nvSpPr>
        <p:spPr>
          <a:xfrm>
            <a:off x="4725275" y="3616279"/>
            <a:ext cx="3663537" cy="461665"/>
          </a:xfrm>
          <a:prstGeom prst="rect">
            <a:avLst/>
          </a:prstGeom>
          <a:noFill/>
        </p:spPr>
        <p:txBody>
          <a:bodyPr wrap="square" rtlCol="0">
            <a:spAutoFit/>
          </a:bodyPr>
          <a:lstStyle/>
          <a:p>
            <a:pPr algn="ctr"/>
            <a:r>
              <a:rPr lang="en-US" sz="2400" dirty="0" smtClean="0"/>
              <a:t>Frequency f(w)</a:t>
            </a:r>
            <a:endParaRPr lang="en-US" sz="2400" dirty="0"/>
          </a:p>
        </p:txBody>
      </p:sp>
      <p:sp>
        <p:nvSpPr>
          <p:cNvPr id="17" name="Left-Right Arrow 16"/>
          <p:cNvSpPr/>
          <p:nvPr/>
        </p:nvSpPr>
        <p:spPr>
          <a:xfrm>
            <a:off x="4117444" y="3714047"/>
            <a:ext cx="877195" cy="267677"/>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885058" y="4656992"/>
            <a:ext cx="7801742" cy="1815882"/>
          </a:xfrm>
          <a:prstGeom prst="rect">
            <a:avLst/>
          </a:prstGeom>
          <a:noFill/>
        </p:spPr>
        <p:txBody>
          <a:bodyPr wrap="square" rtlCol="0">
            <a:spAutoFit/>
          </a:bodyPr>
          <a:lstStyle/>
          <a:p>
            <a:r>
              <a:rPr lang="en-US" sz="2800" dirty="0" smtClean="0"/>
              <a:t>What is transformation? It is a mapping between two domains </a:t>
            </a:r>
          </a:p>
          <a:p>
            <a:endParaRPr lang="en-US" sz="2800" dirty="0"/>
          </a:p>
          <a:p>
            <a:endParaRPr lang="en-US" sz="2800" dirty="0"/>
          </a:p>
        </p:txBody>
      </p:sp>
    </p:spTree>
    <p:extLst>
      <p:ext uri="{BB962C8B-B14F-4D97-AF65-F5344CB8AC3E}">
        <p14:creationId xmlns:p14="http://schemas.microsoft.com/office/powerpoint/2010/main" val="82029639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Fourier Transform</a:t>
            </a:r>
            <a:endParaRPr lang="en-US" dirty="0"/>
          </a:p>
        </p:txBody>
      </p:sp>
      <p:pic>
        <p:nvPicPr>
          <p:cNvPr id="10" name="Picture 9" descr="Screen Shot 2015-02-05 at 9.01.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8258"/>
            <a:ext cx="9144000" cy="5617474"/>
          </a:xfrm>
          <a:prstGeom prst="rect">
            <a:avLst/>
          </a:prstGeom>
        </p:spPr>
      </p:pic>
      <p:sp>
        <p:nvSpPr>
          <p:cNvPr id="11" name="TextBox 10"/>
          <p:cNvSpPr txBox="1"/>
          <p:nvPr/>
        </p:nvSpPr>
        <p:spPr>
          <a:xfrm>
            <a:off x="6003005" y="4491571"/>
            <a:ext cx="2683795" cy="369332"/>
          </a:xfrm>
          <a:prstGeom prst="rect">
            <a:avLst/>
          </a:prstGeom>
          <a:noFill/>
        </p:spPr>
        <p:txBody>
          <a:bodyPr wrap="square" rtlCol="0">
            <a:spAutoFit/>
          </a:bodyPr>
          <a:lstStyle/>
          <a:p>
            <a:r>
              <a:rPr lang="en-US" dirty="0" smtClean="0"/>
              <a:t>Real part</a:t>
            </a:r>
            <a:endParaRPr lang="en-US" dirty="0"/>
          </a:p>
        </p:txBody>
      </p:sp>
      <p:sp>
        <p:nvSpPr>
          <p:cNvPr id="14" name="TextBox 13"/>
          <p:cNvSpPr txBox="1"/>
          <p:nvPr/>
        </p:nvSpPr>
        <p:spPr>
          <a:xfrm>
            <a:off x="6003005" y="5740866"/>
            <a:ext cx="2683795" cy="369332"/>
          </a:xfrm>
          <a:prstGeom prst="rect">
            <a:avLst/>
          </a:prstGeom>
          <a:noFill/>
        </p:spPr>
        <p:txBody>
          <a:bodyPr wrap="square" rtlCol="0">
            <a:spAutoFit/>
          </a:bodyPr>
          <a:lstStyle/>
          <a:p>
            <a:r>
              <a:rPr lang="en-US" dirty="0" smtClean="0"/>
              <a:t>Imaginary part</a:t>
            </a:r>
            <a:endParaRPr lang="en-US" dirty="0"/>
          </a:p>
        </p:txBody>
      </p:sp>
    </p:spTree>
    <p:extLst>
      <p:ext uri="{BB962C8B-B14F-4D97-AF65-F5344CB8AC3E}">
        <p14:creationId xmlns:p14="http://schemas.microsoft.com/office/powerpoint/2010/main" val="115766550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atin typeface="Calibri" charset="0"/>
              </a:rPr>
              <a:t>Example: Music</a:t>
            </a:r>
          </a:p>
        </p:txBody>
      </p:sp>
      <p:sp>
        <p:nvSpPr>
          <p:cNvPr id="40963" name="Content Placeholder 2"/>
          <p:cNvSpPr>
            <a:spLocks noGrp="1"/>
          </p:cNvSpPr>
          <p:nvPr>
            <p:ph idx="1"/>
          </p:nvPr>
        </p:nvSpPr>
        <p:spPr/>
        <p:txBody>
          <a:bodyPr/>
          <a:lstStyle/>
          <a:p>
            <a:r>
              <a:rPr lang="en-US">
                <a:latin typeface="Calibri" charset="0"/>
              </a:rPr>
              <a:t>We think of music in terms of frequencies at different magnitudes</a:t>
            </a:r>
          </a:p>
        </p:txBody>
      </p:sp>
      <p:pic>
        <p:nvPicPr>
          <p:cNvPr id="40964" name="Picture 4" descr="File:Voice waveform and spectr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67000"/>
            <a:ext cx="762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942263" y="6550025"/>
            <a:ext cx="1201737" cy="307975"/>
          </a:xfrm>
          <a:prstGeom prst="rect">
            <a:avLst/>
          </a:prstGeom>
          <a:noFill/>
        </p:spPr>
        <p:txBody>
          <a:bodyPr wrap="none">
            <a:spAutoFit/>
          </a:bodyPr>
          <a:lstStyle/>
          <a:p>
            <a:pPr>
              <a:defRPr/>
            </a:pPr>
            <a:r>
              <a:rPr lang="en-US" sz="1400" dirty="0">
                <a:solidFill>
                  <a:schemeClr val="bg1">
                    <a:lumMod val="50000"/>
                  </a:schemeClr>
                </a:solidFill>
                <a:ea typeface="+mn-ea"/>
                <a:cs typeface="+mn-cs"/>
              </a:rPr>
              <a:t>Slide: </a:t>
            </a:r>
            <a:r>
              <a:rPr lang="en-US" sz="1400" dirty="0" err="1">
                <a:solidFill>
                  <a:schemeClr val="bg1">
                    <a:lumMod val="50000"/>
                  </a:schemeClr>
                </a:solidFill>
                <a:ea typeface="+mn-ea"/>
                <a:cs typeface="+mn-cs"/>
              </a:rPr>
              <a:t>Hoiem</a:t>
            </a:r>
            <a:endParaRPr lang="en-US" sz="1400" dirty="0">
              <a:solidFill>
                <a:schemeClr val="bg1">
                  <a:lumMod val="50000"/>
                </a:schemeClr>
              </a:solidFill>
              <a:ea typeface="+mn-ea"/>
              <a:cs typeface="+mn-cs"/>
            </a:endParaRPr>
          </a:p>
        </p:txBody>
      </p:sp>
    </p:spTree>
    <p:extLst>
      <p:ext uri="{BB962C8B-B14F-4D97-AF65-F5344CB8AC3E}">
        <p14:creationId xmlns:p14="http://schemas.microsoft.com/office/powerpoint/2010/main" val="12221265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atin typeface="Calibri" charset="0"/>
              </a:rPr>
              <a:t>Other signals</a:t>
            </a:r>
          </a:p>
        </p:txBody>
      </p:sp>
      <p:sp>
        <p:nvSpPr>
          <p:cNvPr id="41987" name="Content Placeholder 2"/>
          <p:cNvSpPr>
            <a:spLocks noGrp="1"/>
          </p:cNvSpPr>
          <p:nvPr>
            <p:ph idx="1"/>
          </p:nvPr>
        </p:nvSpPr>
        <p:spPr/>
        <p:txBody>
          <a:bodyPr/>
          <a:lstStyle/>
          <a:p>
            <a:r>
              <a:rPr lang="en-US">
                <a:latin typeface="Calibri" charset="0"/>
              </a:rPr>
              <a:t>We can also think of all kinds of other signals the same way</a:t>
            </a:r>
          </a:p>
        </p:txBody>
      </p:sp>
      <p:pic>
        <p:nvPicPr>
          <p:cNvPr id="41988" name="Picture 2" descr="http://www.noiseaddicts.com/wp-content/uploads/2008/11/cartoon_fourier_cat-7441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819400"/>
            <a:ext cx="47625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5"/>
          <p:cNvSpPr txBox="1">
            <a:spLocks noChangeArrowheads="1"/>
          </p:cNvSpPr>
          <p:nvPr/>
        </p:nvSpPr>
        <p:spPr bwMode="auto">
          <a:xfrm>
            <a:off x="4495800" y="624840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xkcd.com</a:t>
            </a:r>
          </a:p>
        </p:txBody>
      </p:sp>
    </p:spTree>
    <p:extLst>
      <p:ext uri="{BB962C8B-B14F-4D97-AF65-F5344CB8AC3E}">
        <p14:creationId xmlns:p14="http://schemas.microsoft.com/office/powerpoint/2010/main" val="427076206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Fourier Analysis of Images</a:t>
            </a:r>
            <a:endParaRPr lang="en-US" dirty="0"/>
          </a:p>
        </p:txBody>
      </p:sp>
      <p:sp>
        <p:nvSpPr>
          <p:cNvPr id="3" name="Content Placeholder 2"/>
          <p:cNvSpPr>
            <a:spLocks noGrp="1"/>
          </p:cNvSpPr>
          <p:nvPr>
            <p:ph idx="1"/>
          </p:nvPr>
        </p:nvSpPr>
        <p:spPr/>
        <p:txBody>
          <a:bodyPr/>
          <a:lstStyle/>
          <a:p>
            <a:r>
              <a:rPr lang="en-US" dirty="0" smtClean="0"/>
              <a:t>Let’s watch a funny video:</a:t>
            </a:r>
          </a:p>
          <a:p>
            <a:pPr marL="0" indent="0">
              <a:buNone/>
            </a:pPr>
            <a:endParaRPr lang="en-US" dirty="0" smtClean="0"/>
          </a:p>
          <a:p>
            <a:r>
              <a:rPr lang="en-US" dirty="0">
                <a:hlinkClick r:id="rId2" action="ppaction://hlinkfile"/>
              </a:rPr>
              <a:t>https://</a:t>
            </a:r>
            <a:r>
              <a:rPr lang="en-US" dirty="0" err="1">
                <a:hlinkClick r:id="rId2" action="ppaction://hlinkfile"/>
              </a:rPr>
              <a:t>www.youtube.com</a:t>
            </a:r>
            <a:r>
              <a:rPr lang="en-US" dirty="0">
                <a:hlinkClick r:id="rId2" action="ppaction://hlinkfile"/>
              </a:rPr>
              <a:t>/</a:t>
            </a:r>
            <a:r>
              <a:rPr lang="en-US" dirty="0" err="1">
                <a:hlinkClick r:id="rId2" action="ppaction://hlinkfile"/>
              </a:rPr>
              <a:t>watch?v</a:t>
            </a:r>
            <a:r>
              <a:rPr lang="en-US" dirty="0">
                <a:hlinkClick r:id="rId2" action="ppaction://hlinkfile"/>
              </a:rPr>
              <a:t>=mEN7DTdHbAU</a:t>
            </a:r>
            <a:endParaRPr lang="en-US" dirty="0"/>
          </a:p>
        </p:txBody>
      </p:sp>
    </p:spTree>
    <p:extLst>
      <p:ext uri="{BB962C8B-B14F-4D97-AF65-F5344CB8AC3E}">
        <p14:creationId xmlns:p14="http://schemas.microsoft.com/office/powerpoint/2010/main" val="197629082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Frequency in Image</a:t>
            </a:r>
            <a:endParaRPr lang="en-US" dirty="0"/>
          </a:p>
        </p:txBody>
      </p:sp>
      <p:sp>
        <p:nvSpPr>
          <p:cNvPr id="7" name="Content Placeholder 6"/>
          <p:cNvSpPr>
            <a:spLocks noGrp="1"/>
          </p:cNvSpPr>
          <p:nvPr>
            <p:ph idx="1"/>
          </p:nvPr>
        </p:nvSpPr>
        <p:spPr/>
        <p:txBody>
          <a:bodyPr/>
          <a:lstStyle/>
          <a:p>
            <a:r>
              <a:rPr lang="en-US" dirty="0" smtClean="0"/>
              <a:t>Any structure periodic in images</a:t>
            </a:r>
          </a:p>
          <a:p>
            <a:endParaRPr lang="en-US" dirty="0"/>
          </a:p>
        </p:txBody>
      </p:sp>
      <p:pic>
        <p:nvPicPr>
          <p:cNvPr id="9" name="Picture 8" descr="Screen Shot 2015-02-04 at 11.08.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4860" y="2468838"/>
            <a:ext cx="5681810" cy="4033384"/>
          </a:xfrm>
          <a:prstGeom prst="rect">
            <a:avLst/>
          </a:prstGeom>
        </p:spPr>
      </p:pic>
      <p:sp>
        <p:nvSpPr>
          <p:cNvPr id="10" name="Rectangle 9"/>
          <p:cNvSpPr/>
          <p:nvPr/>
        </p:nvSpPr>
        <p:spPr>
          <a:xfrm>
            <a:off x="1135184" y="2232279"/>
            <a:ext cx="6926544" cy="4426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511998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Frequency in Image</a:t>
            </a:r>
            <a:endParaRPr lang="en-US" dirty="0"/>
          </a:p>
        </p:txBody>
      </p:sp>
      <p:pic>
        <p:nvPicPr>
          <p:cNvPr id="6" name="Content Placeholder 5" descr="Screen Shot 2015-02-04 at 11.02.11 PM.png"/>
          <p:cNvPicPr>
            <a:picLocks noGrp="1" noChangeAspect="1"/>
          </p:cNvPicPr>
          <p:nvPr>
            <p:ph idx="1"/>
          </p:nvPr>
        </p:nvPicPr>
        <p:blipFill>
          <a:blip r:embed="rId2">
            <a:extLst>
              <a:ext uri="{28A0092B-C50C-407E-A947-70E740481C1C}">
                <a14:useLocalDpi xmlns:a14="http://schemas.microsoft.com/office/drawing/2010/main" val="0"/>
              </a:ext>
            </a:extLst>
          </a:blip>
          <a:srcRect t="9854" b="9854"/>
          <a:stretch>
            <a:fillRect/>
          </a:stretch>
        </p:blipFill>
        <p:spPr/>
      </p:pic>
    </p:spTree>
    <p:extLst>
      <p:ext uri="{BB962C8B-B14F-4D97-AF65-F5344CB8AC3E}">
        <p14:creationId xmlns:p14="http://schemas.microsoft.com/office/powerpoint/2010/main" val="9363827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Fourier Transform</a:t>
            </a:r>
            <a:endParaRPr lang="en-US" dirty="0"/>
          </a:p>
        </p:txBody>
      </p:sp>
      <p:pic>
        <p:nvPicPr>
          <p:cNvPr id="10" name="Picture 9" descr="Screen Shot 2015-02-05 at 9.01.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8258"/>
            <a:ext cx="9144000" cy="5617474"/>
          </a:xfrm>
          <a:prstGeom prst="rect">
            <a:avLst/>
          </a:prstGeom>
        </p:spPr>
      </p:pic>
    </p:spTree>
    <p:extLst>
      <p:ext uri="{BB962C8B-B14F-4D97-AF65-F5344CB8AC3E}">
        <p14:creationId xmlns:p14="http://schemas.microsoft.com/office/powerpoint/2010/main" val="35340142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lecture</a:t>
            </a:r>
            <a:endParaRPr lang="en-US" dirty="0"/>
          </a:p>
        </p:txBody>
      </p:sp>
      <p:sp>
        <p:nvSpPr>
          <p:cNvPr id="3" name="Content Placeholder 2"/>
          <p:cNvSpPr>
            <a:spLocks noGrp="1"/>
          </p:cNvSpPr>
          <p:nvPr>
            <p:ph idx="1"/>
          </p:nvPr>
        </p:nvSpPr>
        <p:spPr/>
        <p:txBody>
          <a:bodyPr>
            <a:normAutofit/>
          </a:bodyPr>
          <a:lstStyle/>
          <a:p>
            <a:r>
              <a:rPr lang="en-US" dirty="0" smtClean="0"/>
              <a:t>Fourier transform and frequency domain</a:t>
            </a:r>
          </a:p>
          <a:p>
            <a:pPr lvl="1"/>
            <a:r>
              <a:rPr lang="en-US" dirty="0" smtClean="0"/>
              <a:t>Fourier transformation in 1d signal</a:t>
            </a:r>
          </a:p>
          <a:p>
            <a:pPr lvl="1"/>
            <a:r>
              <a:rPr lang="en-US" dirty="0" smtClean="0"/>
              <a:t>Fourier transform </a:t>
            </a:r>
            <a:r>
              <a:rPr lang="en-US" dirty="0" smtClean="0"/>
              <a:t>of images</a:t>
            </a:r>
          </a:p>
          <a:p>
            <a:pPr lvl="1"/>
            <a:r>
              <a:rPr lang="en-US" dirty="0" smtClean="0"/>
              <a:t>Fourier transform in Python</a:t>
            </a:r>
            <a:endParaRPr lang="en-US" dirty="0" smtClean="0"/>
          </a:p>
          <a:p>
            <a:endParaRPr lang="en-US" dirty="0"/>
          </a:p>
          <a:p>
            <a:r>
              <a:rPr lang="en-US" dirty="0" smtClean="0">
                <a:solidFill>
                  <a:srgbClr val="FF0000"/>
                </a:solidFill>
              </a:rPr>
              <a:t>Reminder: Read your text book. Today’s lecture covers materials in 3.4</a:t>
            </a:r>
          </a:p>
        </p:txBody>
      </p:sp>
    </p:spTree>
    <p:extLst>
      <p:ext uri="{BB962C8B-B14F-4D97-AF65-F5344CB8AC3E}">
        <p14:creationId xmlns:p14="http://schemas.microsoft.com/office/powerpoint/2010/main" val="200071989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Fourier Transform</a:t>
            </a:r>
            <a:endParaRPr lang="en-US" dirty="0"/>
          </a:p>
        </p:txBody>
      </p:sp>
      <p:pic>
        <p:nvPicPr>
          <p:cNvPr id="3" name="Picture 2" descr="Screen Shot 2015-02-05 at 9.04.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8"/>
            <a:ext cx="9144000" cy="5505948"/>
          </a:xfrm>
          <a:prstGeom prst="rect">
            <a:avLst/>
          </a:prstGeom>
        </p:spPr>
      </p:pic>
    </p:spTree>
    <p:extLst>
      <p:ext uri="{BB962C8B-B14F-4D97-AF65-F5344CB8AC3E}">
        <p14:creationId xmlns:p14="http://schemas.microsoft.com/office/powerpoint/2010/main" val="720962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Fourier Transform Basis</a:t>
            </a:r>
            <a:endParaRPr lang="en-US" dirty="0"/>
          </a:p>
        </p:txBody>
      </p:sp>
      <p:pic>
        <p:nvPicPr>
          <p:cNvPr id="4" name="Content Placeholder 3" descr="Screen Shot 2015-02-05 at 9.03.49 AM.png"/>
          <p:cNvPicPr>
            <a:picLocks noGrp="1" noChangeAspect="1"/>
          </p:cNvPicPr>
          <p:nvPr>
            <p:ph idx="1"/>
          </p:nvPr>
        </p:nvPicPr>
        <p:blipFill>
          <a:blip r:embed="rId2">
            <a:extLst>
              <a:ext uri="{28A0092B-C50C-407E-A947-70E740481C1C}">
                <a14:useLocalDpi xmlns:a14="http://schemas.microsoft.com/office/drawing/2010/main" val="0"/>
              </a:ext>
            </a:extLst>
          </a:blip>
          <a:srcRect l="3252" r="3252"/>
          <a:stretch>
            <a:fillRect/>
          </a:stretch>
        </p:blipFill>
        <p:spPr/>
      </p:pic>
      <p:sp>
        <p:nvSpPr>
          <p:cNvPr id="5" name="TextBox 13"/>
          <p:cNvSpPr txBox="1">
            <a:spLocks noChangeArrowheads="1"/>
          </p:cNvSpPr>
          <p:nvPr/>
        </p:nvSpPr>
        <p:spPr bwMode="auto">
          <a:xfrm>
            <a:off x="2989836" y="6303447"/>
            <a:ext cx="5929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t>http://</a:t>
            </a:r>
            <a:r>
              <a:rPr lang="en-US" dirty="0" err="1"/>
              <a:t>www.csce.uark.edu</a:t>
            </a:r>
            <a:r>
              <a:rPr lang="en-US" dirty="0"/>
              <a:t>/~</a:t>
            </a:r>
            <a:r>
              <a:rPr lang="en-US" dirty="0" err="1"/>
              <a:t>jgauch</a:t>
            </a:r>
            <a:r>
              <a:rPr lang="en-US" dirty="0"/>
              <a:t>/5683/notes/ch04a.pdf</a:t>
            </a:r>
            <a:endParaRPr lang="en-US" dirty="0"/>
          </a:p>
        </p:txBody>
      </p:sp>
    </p:spTree>
    <p:extLst>
      <p:ext uri="{BB962C8B-B14F-4D97-AF65-F5344CB8AC3E}">
        <p14:creationId xmlns:p14="http://schemas.microsoft.com/office/powerpoint/2010/main" val="209900671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discrete Fourier transform</a:t>
            </a:r>
          </a:p>
        </p:txBody>
      </p:sp>
      <p:pic>
        <p:nvPicPr>
          <p:cNvPr id="6" name="Picture 5" descr="Screen Shot 2015-02-05 at 9.09.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0339"/>
            <a:ext cx="9144000" cy="5680684"/>
          </a:xfrm>
          <a:prstGeom prst="rect">
            <a:avLst/>
          </a:prstGeom>
        </p:spPr>
      </p:pic>
    </p:spTree>
    <p:extLst>
      <p:ext uri="{BB962C8B-B14F-4D97-AF65-F5344CB8AC3E}">
        <p14:creationId xmlns:p14="http://schemas.microsoft.com/office/powerpoint/2010/main" val="383859301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discrete Fourier transform</a:t>
            </a:r>
            <a:endParaRPr lang="en-US" dirty="0"/>
          </a:p>
        </p:txBody>
      </p:sp>
      <p:pic>
        <p:nvPicPr>
          <p:cNvPr id="5" name="Content Placeholder 4" descr="Screen Shot 2015-02-04 at 11.18.48 PM.png"/>
          <p:cNvPicPr>
            <a:picLocks noGrp="1" noChangeAspect="1"/>
          </p:cNvPicPr>
          <p:nvPr>
            <p:ph idx="1"/>
          </p:nvPr>
        </p:nvPicPr>
        <p:blipFill>
          <a:blip r:embed="rId2">
            <a:extLst>
              <a:ext uri="{28A0092B-C50C-407E-A947-70E740481C1C}">
                <a14:useLocalDpi xmlns:a14="http://schemas.microsoft.com/office/drawing/2010/main" val="0"/>
              </a:ext>
            </a:extLst>
          </a:blip>
          <a:srcRect t="2627" b="2627"/>
          <a:stretch>
            <a:fillRect/>
          </a:stretch>
        </p:blipFill>
        <p:spPr>
          <a:xfrm>
            <a:off x="2781009" y="2220451"/>
            <a:ext cx="6362991" cy="3499400"/>
          </a:xfr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55" y="3039607"/>
            <a:ext cx="1836015" cy="18360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6755" y="1417638"/>
            <a:ext cx="1989939" cy="369332"/>
          </a:xfrm>
          <a:prstGeom prst="rect">
            <a:avLst/>
          </a:prstGeom>
          <a:noFill/>
        </p:spPr>
        <p:txBody>
          <a:bodyPr wrap="square" rtlCol="0">
            <a:spAutoFit/>
          </a:bodyPr>
          <a:lstStyle/>
          <a:p>
            <a:r>
              <a:rPr lang="en-US" dirty="0" smtClean="0"/>
              <a:t>Spatial domain</a:t>
            </a:r>
            <a:endParaRPr lang="en-US" dirty="0"/>
          </a:p>
        </p:txBody>
      </p:sp>
      <p:sp>
        <p:nvSpPr>
          <p:cNvPr id="7" name="TextBox 6"/>
          <p:cNvSpPr txBox="1"/>
          <p:nvPr/>
        </p:nvSpPr>
        <p:spPr>
          <a:xfrm>
            <a:off x="4319389" y="1428930"/>
            <a:ext cx="1989939" cy="369332"/>
          </a:xfrm>
          <a:prstGeom prst="rect">
            <a:avLst/>
          </a:prstGeom>
          <a:noFill/>
        </p:spPr>
        <p:txBody>
          <a:bodyPr wrap="square" rtlCol="0">
            <a:spAutoFit/>
          </a:bodyPr>
          <a:lstStyle/>
          <a:p>
            <a:r>
              <a:rPr lang="en-US" dirty="0" smtClean="0"/>
              <a:t>Fourier domain</a:t>
            </a:r>
            <a:endParaRPr lang="en-US" dirty="0"/>
          </a:p>
        </p:txBody>
      </p:sp>
    </p:spTree>
    <p:extLst>
      <p:ext uri="{BB962C8B-B14F-4D97-AF65-F5344CB8AC3E}">
        <p14:creationId xmlns:p14="http://schemas.microsoft.com/office/powerpoint/2010/main" val="227051232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discrete Fourier transform</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755" y="3039607"/>
            <a:ext cx="1836015" cy="18360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6755" y="1417638"/>
            <a:ext cx="1989939" cy="369332"/>
          </a:xfrm>
          <a:prstGeom prst="rect">
            <a:avLst/>
          </a:prstGeom>
          <a:noFill/>
        </p:spPr>
        <p:txBody>
          <a:bodyPr wrap="square" rtlCol="0">
            <a:spAutoFit/>
          </a:bodyPr>
          <a:lstStyle/>
          <a:p>
            <a:r>
              <a:rPr lang="en-US" dirty="0" smtClean="0"/>
              <a:t>Spatial domain</a:t>
            </a:r>
            <a:endParaRPr lang="en-US" dirty="0"/>
          </a:p>
        </p:txBody>
      </p:sp>
      <p:sp>
        <p:nvSpPr>
          <p:cNvPr id="7" name="TextBox 6"/>
          <p:cNvSpPr txBox="1"/>
          <p:nvPr/>
        </p:nvSpPr>
        <p:spPr>
          <a:xfrm>
            <a:off x="4319388" y="1428930"/>
            <a:ext cx="4367411" cy="369332"/>
          </a:xfrm>
          <a:prstGeom prst="rect">
            <a:avLst/>
          </a:prstGeom>
          <a:noFill/>
        </p:spPr>
        <p:txBody>
          <a:bodyPr wrap="square" rtlCol="0">
            <a:spAutoFit/>
          </a:bodyPr>
          <a:lstStyle/>
          <a:p>
            <a:r>
              <a:rPr lang="en-US" dirty="0" smtClean="0"/>
              <a:t>Fourier domain (symmetric around zero)</a:t>
            </a:r>
            <a:endParaRPr lang="en-US" dirty="0"/>
          </a:p>
        </p:txBody>
      </p:sp>
      <p:pic>
        <p:nvPicPr>
          <p:cNvPr id="8" name="Content Placeholder 7" descr="Screen Shot 2015-02-05 at 8.09.31 AM.png"/>
          <p:cNvPicPr>
            <a:picLocks noGrp="1" noChangeAspect="1"/>
          </p:cNvPicPr>
          <p:nvPr>
            <p:ph idx="1"/>
          </p:nvPr>
        </p:nvPicPr>
        <p:blipFill>
          <a:blip r:embed="rId3">
            <a:extLst>
              <a:ext uri="{28A0092B-C50C-407E-A947-70E740481C1C}">
                <a14:useLocalDpi xmlns:a14="http://schemas.microsoft.com/office/drawing/2010/main" val="0"/>
              </a:ext>
            </a:extLst>
          </a:blip>
          <a:srcRect l="14913" r="14913"/>
          <a:stretch>
            <a:fillRect/>
          </a:stretch>
        </p:blipFill>
        <p:spPr>
          <a:xfrm>
            <a:off x="3068848" y="2510281"/>
            <a:ext cx="5617952" cy="3089657"/>
          </a:xfrm>
        </p:spPr>
      </p:pic>
    </p:spTree>
    <p:extLst>
      <p:ext uri="{BB962C8B-B14F-4D97-AF65-F5344CB8AC3E}">
        <p14:creationId xmlns:p14="http://schemas.microsoft.com/office/powerpoint/2010/main" val="389391230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Fourier Transform of Images</a:t>
            </a:r>
            <a:endParaRPr lang="en-US" dirty="0"/>
          </a:p>
        </p:txBody>
      </p:sp>
      <p:sp>
        <p:nvSpPr>
          <p:cNvPr id="7" name="Rectangle 6"/>
          <p:cNvSpPr/>
          <p:nvPr/>
        </p:nvSpPr>
        <p:spPr>
          <a:xfrm>
            <a:off x="942778" y="2424715"/>
            <a:ext cx="3059224" cy="3002029"/>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154904" y="2424715"/>
            <a:ext cx="3059224" cy="3002029"/>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865818" y="2213034"/>
            <a:ext cx="3059224" cy="1924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74411" y="2001352"/>
            <a:ext cx="865818" cy="369332"/>
          </a:xfrm>
          <a:prstGeom prst="rect">
            <a:avLst/>
          </a:prstGeom>
          <a:noFill/>
        </p:spPr>
        <p:txBody>
          <a:bodyPr wrap="square" rtlCol="0">
            <a:spAutoFit/>
          </a:bodyPr>
          <a:lstStyle/>
          <a:p>
            <a:r>
              <a:rPr lang="en-US" dirty="0" smtClean="0"/>
              <a:t>(0,0)</a:t>
            </a:r>
            <a:endParaRPr lang="en-US" dirty="0"/>
          </a:p>
        </p:txBody>
      </p:sp>
      <p:cxnSp>
        <p:nvCxnSpPr>
          <p:cNvPr id="17" name="Straight Arrow Connector 16"/>
          <p:cNvCxnSpPr/>
          <p:nvPr/>
        </p:nvCxnSpPr>
        <p:spPr>
          <a:xfrm>
            <a:off x="825812" y="2519383"/>
            <a:ext cx="0" cy="279189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924040" y="1770429"/>
            <a:ext cx="1115943" cy="369332"/>
          </a:xfrm>
          <a:prstGeom prst="rect">
            <a:avLst/>
          </a:prstGeom>
          <a:noFill/>
        </p:spPr>
        <p:txBody>
          <a:bodyPr wrap="square" rtlCol="0">
            <a:spAutoFit/>
          </a:bodyPr>
          <a:lstStyle/>
          <a:p>
            <a:r>
              <a:rPr lang="en-US" dirty="0" smtClean="0"/>
              <a:t>M pixels</a:t>
            </a:r>
            <a:endParaRPr lang="en-US" dirty="0"/>
          </a:p>
        </p:txBody>
      </p:sp>
      <p:sp>
        <p:nvSpPr>
          <p:cNvPr id="20" name="TextBox 19"/>
          <p:cNvSpPr txBox="1"/>
          <p:nvPr/>
        </p:nvSpPr>
        <p:spPr>
          <a:xfrm>
            <a:off x="1327588" y="5580692"/>
            <a:ext cx="2578214" cy="461665"/>
          </a:xfrm>
          <a:prstGeom prst="rect">
            <a:avLst/>
          </a:prstGeom>
          <a:noFill/>
        </p:spPr>
        <p:txBody>
          <a:bodyPr wrap="square" rtlCol="0">
            <a:spAutoFit/>
          </a:bodyPr>
          <a:lstStyle/>
          <a:p>
            <a:r>
              <a:rPr lang="en-US" sz="2400" dirty="0" smtClean="0">
                <a:solidFill>
                  <a:srgbClr val="FF0000"/>
                </a:solidFill>
              </a:rPr>
              <a:t>Spatial domain</a:t>
            </a:r>
            <a:endParaRPr lang="en-US" sz="2400" dirty="0">
              <a:solidFill>
                <a:srgbClr val="FF0000"/>
              </a:solidFill>
            </a:endParaRPr>
          </a:p>
        </p:txBody>
      </p:sp>
      <p:sp>
        <p:nvSpPr>
          <p:cNvPr id="21" name="TextBox 20"/>
          <p:cNvSpPr txBox="1"/>
          <p:nvPr/>
        </p:nvSpPr>
        <p:spPr>
          <a:xfrm>
            <a:off x="5308827" y="5580692"/>
            <a:ext cx="2578214" cy="461665"/>
          </a:xfrm>
          <a:prstGeom prst="rect">
            <a:avLst/>
          </a:prstGeom>
          <a:noFill/>
        </p:spPr>
        <p:txBody>
          <a:bodyPr wrap="square" rtlCol="0">
            <a:spAutoFit/>
          </a:bodyPr>
          <a:lstStyle/>
          <a:p>
            <a:r>
              <a:rPr lang="en-US" sz="2400" dirty="0" smtClean="0">
                <a:solidFill>
                  <a:srgbClr val="FF0000"/>
                </a:solidFill>
              </a:rPr>
              <a:t>Frequency Domain</a:t>
            </a:r>
            <a:endParaRPr lang="en-US" sz="2400" dirty="0">
              <a:solidFill>
                <a:srgbClr val="FF0000"/>
              </a:solidFill>
            </a:endParaRPr>
          </a:p>
        </p:txBody>
      </p:sp>
      <p:sp>
        <p:nvSpPr>
          <p:cNvPr id="22" name="TextBox 21"/>
          <p:cNvSpPr txBox="1"/>
          <p:nvPr/>
        </p:nvSpPr>
        <p:spPr>
          <a:xfrm>
            <a:off x="2578214" y="4733875"/>
            <a:ext cx="1654674" cy="461665"/>
          </a:xfrm>
          <a:prstGeom prst="rect">
            <a:avLst/>
          </a:prstGeom>
          <a:noFill/>
        </p:spPr>
        <p:txBody>
          <a:bodyPr wrap="square" rtlCol="0">
            <a:spAutoFit/>
          </a:bodyPr>
          <a:lstStyle/>
          <a:p>
            <a:r>
              <a:rPr lang="en-US" sz="2400" dirty="0" smtClean="0">
                <a:solidFill>
                  <a:srgbClr val="FF0000"/>
                </a:solidFill>
              </a:rPr>
              <a:t>I[</a:t>
            </a:r>
            <a:r>
              <a:rPr lang="en-US" sz="2400" dirty="0" err="1" smtClean="0">
                <a:solidFill>
                  <a:srgbClr val="FF0000"/>
                </a:solidFill>
              </a:rPr>
              <a:t>m,n</a:t>
            </a:r>
            <a:r>
              <a:rPr lang="en-US" sz="2400" dirty="0">
                <a:solidFill>
                  <a:srgbClr val="FF0000"/>
                </a:solidFill>
              </a:rPr>
              <a:t>]</a:t>
            </a:r>
            <a:endParaRPr lang="en-US" sz="2400" dirty="0">
              <a:solidFill>
                <a:srgbClr val="FF0000"/>
              </a:solidFill>
            </a:endParaRPr>
          </a:p>
        </p:txBody>
      </p:sp>
      <p:sp>
        <p:nvSpPr>
          <p:cNvPr id="24" name="TextBox 23"/>
          <p:cNvSpPr txBox="1"/>
          <p:nvPr/>
        </p:nvSpPr>
        <p:spPr>
          <a:xfrm>
            <a:off x="-19240" y="3829510"/>
            <a:ext cx="1596953" cy="369332"/>
          </a:xfrm>
          <a:prstGeom prst="rect">
            <a:avLst/>
          </a:prstGeom>
          <a:noFill/>
        </p:spPr>
        <p:txBody>
          <a:bodyPr wrap="square" rtlCol="0">
            <a:spAutoFit/>
          </a:bodyPr>
          <a:lstStyle/>
          <a:p>
            <a:r>
              <a:rPr lang="en-US" dirty="0" smtClean="0"/>
              <a:t>N pixels</a:t>
            </a:r>
            <a:endParaRPr lang="en-US" dirty="0"/>
          </a:p>
        </p:txBody>
      </p:sp>
      <p:sp>
        <p:nvSpPr>
          <p:cNvPr id="25" name="TextBox 24"/>
          <p:cNvSpPr txBox="1"/>
          <p:nvPr/>
        </p:nvSpPr>
        <p:spPr>
          <a:xfrm>
            <a:off x="3578714" y="5426744"/>
            <a:ext cx="1019742" cy="369332"/>
          </a:xfrm>
          <a:prstGeom prst="rect">
            <a:avLst/>
          </a:prstGeom>
          <a:noFill/>
        </p:spPr>
        <p:txBody>
          <a:bodyPr wrap="square" rtlCol="0">
            <a:spAutoFit/>
          </a:bodyPr>
          <a:lstStyle/>
          <a:p>
            <a:r>
              <a:rPr lang="en-US" dirty="0" smtClean="0"/>
              <a:t>(M,N)</a:t>
            </a:r>
            <a:endParaRPr lang="en-US" dirty="0"/>
          </a:p>
        </p:txBody>
      </p:sp>
      <p:sp>
        <p:nvSpPr>
          <p:cNvPr id="26" name="Right Arrow 25"/>
          <p:cNvSpPr/>
          <p:nvPr/>
        </p:nvSpPr>
        <p:spPr>
          <a:xfrm>
            <a:off x="4232888" y="3675561"/>
            <a:ext cx="731135" cy="153949"/>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5154904" y="3964218"/>
            <a:ext cx="3059224"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0" idx="0"/>
            <a:endCxn id="10" idx="2"/>
          </p:cNvCxnSpPr>
          <p:nvPr/>
        </p:nvCxnSpPr>
        <p:spPr>
          <a:xfrm>
            <a:off x="6684516" y="2424715"/>
            <a:ext cx="0" cy="3002029"/>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7059704" y="4676143"/>
            <a:ext cx="1654674" cy="461665"/>
          </a:xfrm>
          <a:prstGeom prst="rect">
            <a:avLst/>
          </a:prstGeom>
          <a:noFill/>
        </p:spPr>
        <p:txBody>
          <a:bodyPr wrap="square" rtlCol="0">
            <a:spAutoFit/>
          </a:bodyPr>
          <a:lstStyle/>
          <a:p>
            <a:r>
              <a:rPr lang="en-US" sz="2400" dirty="0" smtClean="0">
                <a:solidFill>
                  <a:srgbClr val="FF0000"/>
                </a:solidFill>
              </a:rPr>
              <a:t>F[</a:t>
            </a:r>
            <a:r>
              <a:rPr lang="en-US" sz="2400" dirty="0" err="1" smtClean="0">
                <a:solidFill>
                  <a:srgbClr val="FF0000"/>
                </a:solidFill>
              </a:rPr>
              <a:t>u,v</a:t>
            </a:r>
            <a:r>
              <a:rPr lang="en-US" sz="2400" dirty="0" smtClean="0">
                <a:solidFill>
                  <a:srgbClr val="FF0000"/>
                </a:solidFill>
              </a:rPr>
              <a:t>]</a:t>
            </a:r>
            <a:endParaRPr lang="en-US" sz="2400" dirty="0">
              <a:solidFill>
                <a:srgbClr val="FF0000"/>
              </a:solidFill>
            </a:endParaRPr>
          </a:p>
        </p:txBody>
      </p:sp>
      <p:sp>
        <p:nvSpPr>
          <p:cNvPr id="33" name="TextBox 32"/>
          <p:cNvSpPr txBox="1"/>
          <p:nvPr/>
        </p:nvSpPr>
        <p:spPr>
          <a:xfrm>
            <a:off x="6684516" y="3517911"/>
            <a:ext cx="827337" cy="369332"/>
          </a:xfrm>
          <a:prstGeom prst="rect">
            <a:avLst/>
          </a:prstGeom>
          <a:noFill/>
        </p:spPr>
        <p:txBody>
          <a:bodyPr wrap="square" rtlCol="0">
            <a:spAutoFit/>
          </a:bodyPr>
          <a:lstStyle/>
          <a:p>
            <a:r>
              <a:rPr lang="en-US" dirty="0" smtClean="0"/>
              <a:t>(0,0)</a:t>
            </a:r>
            <a:endParaRPr lang="en-US" dirty="0"/>
          </a:p>
        </p:txBody>
      </p:sp>
      <p:sp>
        <p:nvSpPr>
          <p:cNvPr id="34" name="TextBox 33"/>
          <p:cNvSpPr txBox="1"/>
          <p:nvPr/>
        </p:nvSpPr>
        <p:spPr>
          <a:xfrm>
            <a:off x="5767551" y="2416944"/>
            <a:ext cx="1002024" cy="369332"/>
          </a:xfrm>
          <a:prstGeom prst="rect">
            <a:avLst/>
          </a:prstGeom>
          <a:noFill/>
        </p:spPr>
        <p:txBody>
          <a:bodyPr wrap="square" rtlCol="0">
            <a:spAutoFit/>
          </a:bodyPr>
          <a:lstStyle/>
          <a:p>
            <a:r>
              <a:rPr lang="en-US" dirty="0" smtClean="0"/>
              <a:t>(0,N/2)</a:t>
            </a:r>
            <a:endParaRPr lang="en-US" dirty="0"/>
          </a:p>
        </p:txBody>
      </p:sp>
      <p:sp>
        <p:nvSpPr>
          <p:cNvPr id="35" name="TextBox 34"/>
          <p:cNvSpPr txBox="1"/>
          <p:nvPr/>
        </p:nvSpPr>
        <p:spPr>
          <a:xfrm>
            <a:off x="5682492" y="5057412"/>
            <a:ext cx="1002024" cy="369332"/>
          </a:xfrm>
          <a:prstGeom prst="rect">
            <a:avLst/>
          </a:prstGeom>
          <a:noFill/>
        </p:spPr>
        <p:txBody>
          <a:bodyPr wrap="square" rtlCol="0">
            <a:spAutoFit/>
          </a:bodyPr>
          <a:lstStyle/>
          <a:p>
            <a:r>
              <a:rPr lang="en-US" dirty="0" smtClean="0"/>
              <a:t>(0,-N/2)</a:t>
            </a:r>
            <a:endParaRPr lang="en-US" dirty="0"/>
          </a:p>
        </p:txBody>
      </p:sp>
      <p:sp>
        <p:nvSpPr>
          <p:cNvPr id="36" name="TextBox 35"/>
          <p:cNvSpPr txBox="1"/>
          <p:nvPr/>
        </p:nvSpPr>
        <p:spPr>
          <a:xfrm>
            <a:off x="5189577" y="4044890"/>
            <a:ext cx="1155947" cy="369332"/>
          </a:xfrm>
          <a:prstGeom prst="rect">
            <a:avLst/>
          </a:prstGeom>
          <a:noFill/>
        </p:spPr>
        <p:txBody>
          <a:bodyPr wrap="square" rtlCol="0">
            <a:spAutoFit/>
          </a:bodyPr>
          <a:lstStyle/>
          <a:p>
            <a:r>
              <a:rPr lang="en-US" dirty="0" smtClean="0"/>
              <a:t>(-M/2,0)</a:t>
            </a:r>
            <a:endParaRPr lang="en-US" dirty="0"/>
          </a:p>
        </p:txBody>
      </p:sp>
      <p:sp>
        <p:nvSpPr>
          <p:cNvPr id="37" name="TextBox 36"/>
          <p:cNvSpPr txBox="1"/>
          <p:nvPr/>
        </p:nvSpPr>
        <p:spPr>
          <a:xfrm>
            <a:off x="7309067" y="4022547"/>
            <a:ext cx="1155947" cy="369332"/>
          </a:xfrm>
          <a:prstGeom prst="rect">
            <a:avLst/>
          </a:prstGeom>
          <a:noFill/>
        </p:spPr>
        <p:txBody>
          <a:bodyPr wrap="square" rtlCol="0">
            <a:spAutoFit/>
          </a:bodyPr>
          <a:lstStyle/>
          <a:p>
            <a:r>
              <a:rPr lang="en-US" dirty="0" smtClean="0"/>
              <a:t>(M/2,0)</a:t>
            </a:r>
            <a:endParaRPr lang="en-US" dirty="0"/>
          </a:p>
        </p:txBody>
      </p:sp>
      <p:sp>
        <p:nvSpPr>
          <p:cNvPr id="38" name="TextBox 37"/>
          <p:cNvSpPr txBox="1"/>
          <p:nvPr/>
        </p:nvSpPr>
        <p:spPr>
          <a:xfrm>
            <a:off x="4157450" y="3325473"/>
            <a:ext cx="922016" cy="369332"/>
          </a:xfrm>
          <a:prstGeom prst="rect">
            <a:avLst/>
          </a:prstGeom>
          <a:noFill/>
        </p:spPr>
        <p:txBody>
          <a:bodyPr wrap="square" rtlCol="0">
            <a:spAutoFit/>
          </a:bodyPr>
          <a:lstStyle/>
          <a:p>
            <a:r>
              <a:rPr lang="en-US" dirty="0" smtClean="0"/>
              <a:t>Fourier</a:t>
            </a:r>
            <a:endParaRPr lang="en-US" dirty="0"/>
          </a:p>
        </p:txBody>
      </p:sp>
      <p:sp>
        <p:nvSpPr>
          <p:cNvPr id="39" name="TextBox 38"/>
          <p:cNvSpPr txBox="1"/>
          <p:nvPr/>
        </p:nvSpPr>
        <p:spPr>
          <a:xfrm>
            <a:off x="4078968" y="3879469"/>
            <a:ext cx="1250626" cy="369332"/>
          </a:xfrm>
          <a:prstGeom prst="rect">
            <a:avLst/>
          </a:prstGeom>
          <a:noFill/>
        </p:spPr>
        <p:txBody>
          <a:bodyPr wrap="square" rtlCol="0">
            <a:spAutoFit/>
          </a:bodyPr>
          <a:lstStyle/>
          <a:p>
            <a:r>
              <a:rPr lang="en-US" dirty="0" smtClean="0"/>
              <a:t>Transform</a:t>
            </a:r>
            <a:endParaRPr lang="en-US" dirty="0"/>
          </a:p>
        </p:txBody>
      </p:sp>
      <p:sp>
        <p:nvSpPr>
          <p:cNvPr id="40" name="TextBox 39"/>
          <p:cNvSpPr txBox="1"/>
          <p:nvPr/>
        </p:nvSpPr>
        <p:spPr>
          <a:xfrm>
            <a:off x="825812" y="6177251"/>
            <a:ext cx="7639202" cy="369332"/>
          </a:xfrm>
          <a:prstGeom prst="rect">
            <a:avLst/>
          </a:prstGeom>
          <a:noFill/>
        </p:spPr>
        <p:txBody>
          <a:bodyPr wrap="square" rtlCol="0">
            <a:spAutoFit/>
          </a:bodyPr>
          <a:lstStyle/>
          <a:p>
            <a:r>
              <a:rPr lang="en-US" dirty="0" smtClean="0"/>
              <a:t>2D FFT can be composed as two discrete Fourier Transforms in 1 dimension </a:t>
            </a:r>
            <a:endParaRPr lang="en-US" dirty="0"/>
          </a:p>
        </p:txBody>
      </p:sp>
    </p:spTree>
    <p:extLst>
      <p:ext uri="{BB962C8B-B14F-4D97-AF65-F5344CB8AC3E}">
        <p14:creationId xmlns:p14="http://schemas.microsoft.com/office/powerpoint/2010/main" val="109577082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Fourier Transform of Images</a:t>
            </a:r>
            <a:endParaRPr lang="en-US" dirty="0"/>
          </a:p>
        </p:txBody>
      </p:sp>
      <p:sp>
        <p:nvSpPr>
          <p:cNvPr id="7" name="Rectangle 6"/>
          <p:cNvSpPr/>
          <p:nvPr/>
        </p:nvSpPr>
        <p:spPr>
          <a:xfrm>
            <a:off x="942778" y="2424715"/>
            <a:ext cx="3059224" cy="3002029"/>
          </a:xfrm>
          <a:prstGeom prst="rect">
            <a:avLst/>
          </a:prstGeom>
          <a:solidFill>
            <a:schemeClr val="bg1">
              <a:lumMod val="75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154904" y="2424715"/>
            <a:ext cx="3059224" cy="3002029"/>
          </a:xfrm>
          <a:prstGeom prst="rect">
            <a:avLst/>
          </a:prstGeom>
          <a:solidFill>
            <a:schemeClr val="bg1">
              <a:lumMod val="75000"/>
            </a:schemeClr>
          </a:solidFill>
          <a:ln w="5715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865818" y="2213034"/>
            <a:ext cx="3059224" cy="19244"/>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74411" y="2001352"/>
            <a:ext cx="865818" cy="369332"/>
          </a:xfrm>
          <a:prstGeom prst="rect">
            <a:avLst/>
          </a:prstGeom>
          <a:noFill/>
        </p:spPr>
        <p:txBody>
          <a:bodyPr wrap="square" rtlCol="0">
            <a:spAutoFit/>
          </a:bodyPr>
          <a:lstStyle/>
          <a:p>
            <a:r>
              <a:rPr lang="en-US" dirty="0" smtClean="0"/>
              <a:t>(0,0)</a:t>
            </a:r>
            <a:endParaRPr lang="en-US" dirty="0"/>
          </a:p>
        </p:txBody>
      </p:sp>
      <p:cxnSp>
        <p:nvCxnSpPr>
          <p:cNvPr id="17" name="Straight Arrow Connector 16"/>
          <p:cNvCxnSpPr/>
          <p:nvPr/>
        </p:nvCxnSpPr>
        <p:spPr>
          <a:xfrm>
            <a:off x="825812" y="2519383"/>
            <a:ext cx="0" cy="279189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924040" y="1770429"/>
            <a:ext cx="1115943" cy="369332"/>
          </a:xfrm>
          <a:prstGeom prst="rect">
            <a:avLst/>
          </a:prstGeom>
          <a:noFill/>
        </p:spPr>
        <p:txBody>
          <a:bodyPr wrap="square" rtlCol="0">
            <a:spAutoFit/>
          </a:bodyPr>
          <a:lstStyle/>
          <a:p>
            <a:r>
              <a:rPr lang="en-US" dirty="0" smtClean="0"/>
              <a:t>M pixels</a:t>
            </a:r>
            <a:endParaRPr lang="en-US" dirty="0"/>
          </a:p>
        </p:txBody>
      </p:sp>
      <p:sp>
        <p:nvSpPr>
          <p:cNvPr id="20" name="TextBox 19"/>
          <p:cNvSpPr txBox="1"/>
          <p:nvPr/>
        </p:nvSpPr>
        <p:spPr>
          <a:xfrm>
            <a:off x="1327588" y="5580692"/>
            <a:ext cx="2578214" cy="461665"/>
          </a:xfrm>
          <a:prstGeom prst="rect">
            <a:avLst/>
          </a:prstGeom>
          <a:noFill/>
        </p:spPr>
        <p:txBody>
          <a:bodyPr wrap="square" rtlCol="0">
            <a:spAutoFit/>
          </a:bodyPr>
          <a:lstStyle/>
          <a:p>
            <a:r>
              <a:rPr lang="en-US" sz="2400" dirty="0" smtClean="0">
                <a:solidFill>
                  <a:srgbClr val="FF0000"/>
                </a:solidFill>
              </a:rPr>
              <a:t>Spatial domain</a:t>
            </a:r>
            <a:endParaRPr lang="en-US" sz="2400" dirty="0">
              <a:solidFill>
                <a:srgbClr val="FF0000"/>
              </a:solidFill>
            </a:endParaRPr>
          </a:p>
        </p:txBody>
      </p:sp>
      <p:sp>
        <p:nvSpPr>
          <p:cNvPr id="21" name="TextBox 20"/>
          <p:cNvSpPr txBox="1"/>
          <p:nvPr/>
        </p:nvSpPr>
        <p:spPr>
          <a:xfrm>
            <a:off x="5308827" y="5580692"/>
            <a:ext cx="2578214" cy="461665"/>
          </a:xfrm>
          <a:prstGeom prst="rect">
            <a:avLst/>
          </a:prstGeom>
          <a:noFill/>
        </p:spPr>
        <p:txBody>
          <a:bodyPr wrap="square" rtlCol="0">
            <a:spAutoFit/>
          </a:bodyPr>
          <a:lstStyle/>
          <a:p>
            <a:r>
              <a:rPr lang="en-US" sz="2400" dirty="0" smtClean="0">
                <a:solidFill>
                  <a:srgbClr val="FF0000"/>
                </a:solidFill>
              </a:rPr>
              <a:t>Frequency Domain</a:t>
            </a:r>
            <a:endParaRPr lang="en-US" sz="2400" dirty="0">
              <a:solidFill>
                <a:srgbClr val="FF0000"/>
              </a:solidFill>
            </a:endParaRPr>
          </a:p>
        </p:txBody>
      </p:sp>
      <p:sp>
        <p:nvSpPr>
          <p:cNvPr id="22" name="TextBox 21"/>
          <p:cNvSpPr txBox="1"/>
          <p:nvPr/>
        </p:nvSpPr>
        <p:spPr>
          <a:xfrm>
            <a:off x="2578214" y="4733875"/>
            <a:ext cx="1654674" cy="461665"/>
          </a:xfrm>
          <a:prstGeom prst="rect">
            <a:avLst/>
          </a:prstGeom>
          <a:noFill/>
        </p:spPr>
        <p:txBody>
          <a:bodyPr wrap="square" rtlCol="0">
            <a:spAutoFit/>
          </a:bodyPr>
          <a:lstStyle/>
          <a:p>
            <a:r>
              <a:rPr lang="en-US" sz="2400" dirty="0" smtClean="0">
                <a:solidFill>
                  <a:srgbClr val="FF0000"/>
                </a:solidFill>
              </a:rPr>
              <a:t>I[</a:t>
            </a:r>
            <a:r>
              <a:rPr lang="en-US" sz="2400" dirty="0" err="1" smtClean="0">
                <a:solidFill>
                  <a:srgbClr val="FF0000"/>
                </a:solidFill>
              </a:rPr>
              <a:t>m,n</a:t>
            </a:r>
            <a:r>
              <a:rPr lang="en-US" sz="2400" dirty="0">
                <a:solidFill>
                  <a:srgbClr val="FF0000"/>
                </a:solidFill>
              </a:rPr>
              <a:t>]</a:t>
            </a:r>
            <a:endParaRPr lang="en-US" sz="2400" dirty="0">
              <a:solidFill>
                <a:srgbClr val="FF0000"/>
              </a:solidFill>
            </a:endParaRPr>
          </a:p>
        </p:txBody>
      </p:sp>
      <p:sp>
        <p:nvSpPr>
          <p:cNvPr id="24" name="TextBox 23"/>
          <p:cNvSpPr txBox="1"/>
          <p:nvPr/>
        </p:nvSpPr>
        <p:spPr>
          <a:xfrm>
            <a:off x="-19240" y="3829510"/>
            <a:ext cx="1596953" cy="369332"/>
          </a:xfrm>
          <a:prstGeom prst="rect">
            <a:avLst/>
          </a:prstGeom>
          <a:noFill/>
        </p:spPr>
        <p:txBody>
          <a:bodyPr wrap="square" rtlCol="0">
            <a:spAutoFit/>
          </a:bodyPr>
          <a:lstStyle/>
          <a:p>
            <a:r>
              <a:rPr lang="en-US" dirty="0" smtClean="0"/>
              <a:t>N pixels</a:t>
            </a:r>
            <a:endParaRPr lang="en-US" dirty="0"/>
          </a:p>
        </p:txBody>
      </p:sp>
      <p:sp>
        <p:nvSpPr>
          <p:cNvPr id="25" name="TextBox 24"/>
          <p:cNvSpPr txBox="1"/>
          <p:nvPr/>
        </p:nvSpPr>
        <p:spPr>
          <a:xfrm>
            <a:off x="3578714" y="5426744"/>
            <a:ext cx="1019742" cy="369332"/>
          </a:xfrm>
          <a:prstGeom prst="rect">
            <a:avLst/>
          </a:prstGeom>
          <a:noFill/>
        </p:spPr>
        <p:txBody>
          <a:bodyPr wrap="square" rtlCol="0">
            <a:spAutoFit/>
          </a:bodyPr>
          <a:lstStyle/>
          <a:p>
            <a:r>
              <a:rPr lang="en-US" dirty="0" smtClean="0"/>
              <a:t>(M,N)</a:t>
            </a:r>
            <a:endParaRPr lang="en-US" dirty="0"/>
          </a:p>
        </p:txBody>
      </p:sp>
      <p:sp>
        <p:nvSpPr>
          <p:cNvPr id="26" name="Right Arrow 25"/>
          <p:cNvSpPr/>
          <p:nvPr/>
        </p:nvSpPr>
        <p:spPr>
          <a:xfrm>
            <a:off x="4232888" y="3675561"/>
            <a:ext cx="731135" cy="153949"/>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5154904" y="3964218"/>
            <a:ext cx="3059224"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0" idx="0"/>
            <a:endCxn id="10" idx="2"/>
          </p:cNvCxnSpPr>
          <p:nvPr/>
        </p:nvCxnSpPr>
        <p:spPr>
          <a:xfrm>
            <a:off x="6684516" y="2424715"/>
            <a:ext cx="0" cy="3002029"/>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7059704" y="4676143"/>
            <a:ext cx="1654674" cy="461665"/>
          </a:xfrm>
          <a:prstGeom prst="rect">
            <a:avLst/>
          </a:prstGeom>
          <a:noFill/>
        </p:spPr>
        <p:txBody>
          <a:bodyPr wrap="square" rtlCol="0">
            <a:spAutoFit/>
          </a:bodyPr>
          <a:lstStyle/>
          <a:p>
            <a:r>
              <a:rPr lang="en-US" sz="2400" dirty="0" smtClean="0">
                <a:solidFill>
                  <a:srgbClr val="FF0000"/>
                </a:solidFill>
              </a:rPr>
              <a:t>F[</a:t>
            </a:r>
            <a:r>
              <a:rPr lang="en-US" sz="2400" dirty="0" err="1" smtClean="0">
                <a:solidFill>
                  <a:srgbClr val="FF0000"/>
                </a:solidFill>
              </a:rPr>
              <a:t>u,v</a:t>
            </a:r>
            <a:r>
              <a:rPr lang="en-US" sz="2400" dirty="0" smtClean="0">
                <a:solidFill>
                  <a:srgbClr val="FF0000"/>
                </a:solidFill>
              </a:rPr>
              <a:t>]</a:t>
            </a:r>
            <a:endParaRPr lang="en-US" sz="2400" dirty="0">
              <a:solidFill>
                <a:srgbClr val="FF0000"/>
              </a:solidFill>
            </a:endParaRPr>
          </a:p>
        </p:txBody>
      </p:sp>
      <p:sp>
        <p:nvSpPr>
          <p:cNvPr id="33" name="TextBox 32"/>
          <p:cNvSpPr txBox="1"/>
          <p:nvPr/>
        </p:nvSpPr>
        <p:spPr>
          <a:xfrm>
            <a:off x="6684516" y="3517911"/>
            <a:ext cx="827337" cy="369332"/>
          </a:xfrm>
          <a:prstGeom prst="rect">
            <a:avLst/>
          </a:prstGeom>
          <a:noFill/>
        </p:spPr>
        <p:txBody>
          <a:bodyPr wrap="square" rtlCol="0">
            <a:spAutoFit/>
          </a:bodyPr>
          <a:lstStyle/>
          <a:p>
            <a:r>
              <a:rPr lang="en-US" dirty="0" smtClean="0"/>
              <a:t>(0,0)</a:t>
            </a:r>
            <a:endParaRPr lang="en-US" dirty="0"/>
          </a:p>
        </p:txBody>
      </p:sp>
      <p:sp>
        <p:nvSpPr>
          <p:cNvPr id="34" name="TextBox 33"/>
          <p:cNvSpPr txBox="1"/>
          <p:nvPr/>
        </p:nvSpPr>
        <p:spPr>
          <a:xfrm>
            <a:off x="5767551" y="2416944"/>
            <a:ext cx="1002024" cy="369332"/>
          </a:xfrm>
          <a:prstGeom prst="rect">
            <a:avLst/>
          </a:prstGeom>
          <a:noFill/>
        </p:spPr>
        <p:txBody>
          <a:bodyPr wrap="square" rtlCol="0">
            <a:spAutoFit/>
          </a:bodyPr>
          <a:lstStyle/>
          <a:p>
            <a:r>
              <a:rPr lang="en-US" dirty="0" smtClean="0"/>
              <a:t>(0,N/2)</a:t>
            </a:r>
            <a:endParaRPr lang="en-US" dirty="0"/>
          </a:p>
        </p:txBody>
      </p:sp>
      <p:sp>
        <p:nvSpPr>
          <p:cNvPr id="35" name="TextBox 34"/>
          <p:cNvSpPr txBox="1"/>
          <p:nvPr/>
        </p:nvSpPr>
        <p:spPr>
          <a:xfrm>
            <a:off x="5682492" y="5057412"/>
            <a:ext cx="1002024" cy="369332"/>
          </a:xfrm>
          <a:prstGeom prst="rect">
            <a:avLst/>
          </a:prstGeom>
          <a:noFill/>
        </p:spPr>
        <p:txBody>
          <a:bodyPr wrap="square" rtlCol="0">
            <a:spAutoFit/>
          </a:bodyPr>
          <a:lstStyle/>
          <a:p>
            <a:r>
              <a:rPr lang="en-US" dirty="0" smtClean="0"/>
              <a:t>(0,-N/2)</a:t>
            </a:r>
            <a:endParaRPr lang="en-US" dirty="0"/>
          </a:p>
        </p:txBody>
      </p:sp>
      <p:sp>
        <p:nvSpPr>
          <p:cNvPr id="36" name="TextBox 35"/>
          <p:cNvSpPr txBox="1"/>
          <p:nvPr/>
        </p:nvSpPr>
        <p:spPr>
          <a:xfrm>
            <a:off x="5189577" y="4044890"/>
            <a:ext cx="1155947" cy="369332"/>
          </a:xfrm>
          <a:prstGeom prst="rect">
            <a:avLst/>
          </a:prstGeom>
          <a:noFill/>
        </p:spPr>
        <p:txBody>
          <a:bodyPr wrap="square" rtlCol="0">
            <a:spAutoFit/>
          </a:bodyPr>
          <a:lstStyle/>
          <a:p>
            <a:r>
              <a:rPr lang="en-US" dirty="0" smtClean="0"/>
              <a:t>(-M/2,0)</a:t>
            </a:r>
            <a:endParaRPr lang="en-US" dirty="0"/>
          </a:p>
        </p:txBody>
      </p:sp>
      <p:sp>
        <p:nvSpPr>
          <p:cNvPr id="37" name="TextBox 36"/>
          <p:cNvSpPr txBox="1"/>
          <p:nvPr/>
        </p:nvSpPr>
        <p:spPr>
          <a:xfrm>
            <a:off x="7309067" y="4022547"/>
            <a:ext cx="1155947" cy="369332"/>
          </a:xfrm>
          <a:prstGeom prst="rect">
            <a:avLst/>
          </a:prstGeom>
          <a:noFill/>
        </p:spPr>
        <p:txBody>
          <a:bodyPr wrap="square" rtlCol="0">
            <a:spAutoFit/>
          </a:bodyPr>
          <a:lstStyle/>
          <a:p>
            <a:r>
              <a:rPr lang="en-US" dirty="0" smtClean="0"/>
              <a:t>(M/2,0)</a:t>
            </a:r>
            <a:endParaRPr lang="en-US" dirty="0"/>
          </a:p>
        </p:txBody>
      </p:sp>
      <p:sp>
        <p:nvSpPr>
          <p:cNvPr id="38" name="TextBox 37"/>
          <p:cNvSpPr txBox="1"/>
          <p:nvPr/>
        </p:nvSpPr>
        <p:spPr>
          <a:xfrm>
            <a:off x="4157450" y="3325473"/>
            <a:ext cx="922016" cy="369332"/>
          </a:xfrm>
          <a:prstGeom prst="rect">
            <a:avLst/>
          </a:prstGeom>
          <a:noFill/>
        </p:spPr>
        <p:txBody>
          <a:bodyPr wrap="square" rtlCol="0">
            <a:spAutoFit/>
          </a:bodyPr>
          <a:lstStyle/>
          <a:p>
            <a:r>
              <a:rPr lang="en-US" dirty="0" smtClean="0"/>
              <a:t>Fourier</a:t>
            </a:r>
            <a:endParaRPr lang="en-US" dirty="0"/>
          </a:p>
        </p:txBody>
      </p:sp>
      <p:sp>
        <p:nvSpPr>
          <p:cNvPr id="39" name="TextBox 38"/>
          <p:cNvSpPr txBox="1"/>
          <p:nvPr/>
        </p:nvSpPr>
        <p:spPr>
          <a:xfrm>
            <a:off x="4078968" y="3879469"/>
            <a:ext cx="1250626" cy="369332"/>
          </a:xfrm>
          <a:prstGeom prst="rect">
            <a:avLst/>
          </a:prstGeom>
          <a:noFill/>
        </p:spPr>
        <p:txBody>
          <a:bodyPr wrap="square" rtlCol="0">
            <a:spAutoFit/>
          </a:bodyPr>
          <a:lstStyle/>
          <a:p>
            <a:r>
              <a:rPr lang="en-US" dirty="0" smtClean="0"/>
              <a:t>Transform</a:t>
            </a:r>
            <a:endParaRPr lang="en-US" dirty="0"/>
          </a:p>
        </p:txBody>
      </p:sp>
      <p:cxnSp>
        <p:nvCxnSpPr>
          <p:cNvPr id="3" name="Straight Arrow Connector 2"/>
          <p:cNvCxnSpPr/>
          <p:nvPr/>
        </p:nvCxnSpPr>
        <p:spPr>
          <a:xfrm>
            <a:off x="4964023" y="2001352"/>
            <a:ext cx="803528" cy="211682"/>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598456" y="1327666"/>
            <a:ext cx="3866558" cy="400110"/>
          </a:xfrm>
          <a:prstGeom prst="rect">
            <a:avLst/>
          </a:prstGeom>
          <a:noFill/>
        </p:spPr>
        <p:txBody>
          <a:bodyPr wrap="square" rtlCol="0">
            <a:spAutoFit/>
          </a:bodyPr>
          <a:lstStyle/>
          <a:p>
            <a:r>
              <a:rPr lang="en-US" sz="2000" dirty="0" smtClean="0"/>
              <a:t>Edge represents highest frequency</a:t>
            </a:r>
            <a:endParaRPr lang="en-US" sz="2000" dirty="0"/>
          </a:p>
        </p:txBody>
      </p:sp>
      <p:cxnSp>
        <p:nvCxnSpPr>
          <p:cNvPr id="29" name="Straight Arrow Connector 28"/>
          <p:cNvCxnSpPr/>
          <p:nvPr/>
        </p:nvCxnSpPr>
        <p:spPr>
          <a:xfrm flipV="1">
            <a:off x="4842007" y="4198842"/>
            <a:ext cx="1680489" cy="167013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577693" y="6023113"/>
            <a:ext cx="4545544" cy="707886"/>
          </a:xfrm>
          <a:prstGeom prst="rect">
            <a:avLst/>
          </a:prstGeom>
          <a:noFill/>
        </p:spPr>
        <p:txBody>
          <a:bodyPr wrap="square" rtlCol="0">
            <a:spAutoFit/>
          </a:bodyPr>
          <a:lstStyle/>
          <a:p>
            <a:r>
              <a:rPr lang="en-US" altLang="zh-CN" sz="2000" dirty="0" smtClean="0"/>
              <a:t>Center represents lowest frequency, </a:t>
            </a:r>
          </a:p>
          <a:p>
            <a:r>
              <a:rPr lang="en-US" sz="2000" dirty="0" smtClean="0"/>
              <a:t>Which represents an average pixel</a:t>
            </a:r>
            <a:endParaRPr lang="en-US" sz="2000" dirty="0"/>
          </a:p>
        </p:txBody>
      </p:sp>
    </p:spTree>
    <p:extLst>
      <p:ext uri="{BB962C8B-B14F-4D97-AF65-F5344CB8AC3E}">
        <p14:creationId xmlns:p14="http://schemas.microsoft.com/office/powerpoint/2010/main" val="371231163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Fourier Transform of Images</a:t>
            </a:r>
            <a:endParaRPr lang="en-US" dirty="0"/>
          </a:p>
        </p:txBody>
      </p:sp>
      <p:pic>
        <p:nvPicPr>
          <p:cNvPr id="2" name="Picture 1" descr="Screen Shot 2015-02-05 at 9.50.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152" y="1524000"/>
            <a:ext cx="7738290" cy="4229888"/>
          </a:xfrm>
          <a:prstGeom prst="rect">
            <a:avLst/>
          </a:prstGeom>
        </p:spPr>
      </p:pic>
      <p:cxnSp>
        <p:nvCxnSpPr>
          <p:cNvPr id="32" name="Straight Connector 31"/>
          <p:cNvCxnSpPr/>
          <p:nvPr/>
        </p:nvCxnSpPr>
        <p:spPr>
          <a:xfrm>
            <a:off x="4962500" y="3656317"/>
            <a:ext cx="3059224"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6492112" y="2636397"/>
            <a:ext cx="0" cy="200135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1327588" y="6042355"/>
            <a:ext cx="2578214" cy="461665"/>
          </a:xfrm>
          <a:prstGeom prst="rect">
            <a:avLst/>
          </a:prstGeom>
          <a:noFill/>
        </p:spPr>
        <p:txBody>
          <a:bodyPr wrap="square" rtlCol="0">
            <a:spAutoFit/>
          </a:bodyPr>
          <a:lstStyle/>
          <a:p>
            <a:r>
              <a:rPr lang="en-US" sz="2400" dirty="0" smtClean="0">
                <a:solidFill>
                  <a:srgbClr val="FF0000"/>
                </a:solidFill>
              </a:rPr>
              <a:t>Spatial domain</a:t>
            </a:r>
            <a:endParaRPr lang="en-US" sz="2400" dirty="0">
              <a:solidFill>
                <a:srgbClr val="FF0000"/>
              </a:solidFill>
            </a:endParaRPr>
          </a:p>
        </p:txBody>
      </p:sp>
      <p:sp>
        <p:nvSpPr>
          <p:cNvPr id="42" name="TextBox 41"/>
          <p:cNvSpPr txBox="1"/>
          <p:nvPr/>
        </p:nvSpPr>
        <p:spPr>
          <a:xfrm>
            <a:off x="5308827" y="6042355"/>
            <a:ext cx="2578214" cy="461665"/>
          </a:xfrm>
          <a:prstGeom prst="rect">
            <a:avLst/>
          </a:prstGeom>
          <a:noFill/>
        </p:spPr>
        <p:txBody>
          <a:bodyPr wrap="square" rtlCol="0">
            <a:spAutoFit/>
          </a:bodyPr>
          <a:lstStyle/>
          <a:p>
            <a:r>
              <a:rPr lang="en-US" sz="2400" dirty="0" smtClean="0">
                <a:solidFill>
                  <a:srgbClr val="FF0000"/>
                </a:solidFill>
              </a:rPr>
              <a:t>Frequency Domain</a:t>
            </a:r>
            <a:endParaRPr lang="en-US" sz="2400" dirty="0">
              <a:solidFill>
                <a:srgbClr val="FF0000"/>
              </a:solidFill>
            </a:endParaRPr>
          </a:p>
        </p:txBody>
      </p:sp>
      <p:sp>
        <p:nvSpPr>
          <p:cNvPr id="11" name="TextBox 10"/>
          <p:cNvSpPr txBox="1"/>
          <p:nvPr/>
        </p:nvSpPr>
        <p:spPr>
          <a:xfrm>
            <a:off x="6580218" y="3741064"/>
            <a:ext cx="731135" cy="369332"/>
          </a:xfrm>
          <a:prstGeom prst="rect">
            <a:avLst/>
          </a:prstGeom>
          <a:noFill/>
        </p:spPr>
        <p:txBody>
          <a:bodyPr wrap="square" rtlCol="0">
            <a:spAutoFit/>
          </a:bodyPr>
          <a:lstStyle/>
          <a:p>
            <a:r>
              <a:rPr lang="en-US" dirty="0" smtClean="0">
                <a:solidFill>
                  <a:schemeClr val="bg1"/>
                </a:solidFill>
              </a:rPr>
              <a:t>(0,0)</a:t>
            </a:r>
            <a:endParaRPr lang="en-US" dirty="0">
              <a:solidFill>
                <a:schemeClr val="bg1"/>
              </a:solidFill>
            </a:endParaRPr>
          </a:p>
        </p:txBody>
      </p:sp>
    </p:spTree>
    <p:extLst>
      <p:ext uri="{BB962C8B-B14F-4D97-AF65-F5344CB8AC3E}">
        <p14:creationId xmlns:p14="http://schemas.microsoft.com/office/powerpoint/2010/main" val="369290961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 of natural images</a:t>
            </a:r>
            <a:endParaRPr lang="en-US" dirty="0"/>
          </a:p>
        </p:txBody>
      </p:sp>
      <p:pic>
        <p:nvPicPr>
          <p:cNvPr id="4" name="Content Placeholder 3" descr="Screen Shot 2015-02-05 at 9.07.18 AM.png"/>
          <p:cNvPicPr>
            <a:picLocks noGrp="1" noChangeAspect="1"/>
          </p:cNvPicPr>
          <p:nvPr>
            <p:ph idx="1"/>
          </p:nvPr>
        </p:nvPicPr>
        <p:blipFill>
          <a:blip r:embed="rId2">
            <a:extLst>
              <a:ext uri="{28A0092B-C50C-407E-A947-70E740481C1C}">
                <a14:useLocalDpi xmlns:a14="http://schemas.microsoft.com/office/drawing/2010/main" val="0"/>
              </a:ext>
            </a:extLst>
          </a:blip>
          <a:srcRect t="5232" b="5232"/>
          <a:stretch>
            <a:fillRect/>
          </a:stretch>
        </p:blipFill>
        <p:spPr/>
      </p:pic>
    </p:spTree>
    <p:extLst>
      <p:ext uri="{BB962C8B-B14F-4D97-AF65-F5344CB8AC3E}">
        <p14:creationId xmlns:p14="http://schemas.microsoft.com/office/powerpoint/2010/main" val="393162446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atin typeface="Calibri" charset="0"/>
              </a:rPr>
              <a:t>Fourier analysis in images</a:t>
            </a:r>
          </a:p>
        </p:txBody>
      </p:sp>
      <p:sp>
        <p:nvSpPr>
          <p:cNvPr id="43019" name="TextBox 13"/>
          <p:cNvSpPr txBox="1">
            <a:spLocks noChangeArrowheads="1"/>
          </p:cNvSpPr>
          <p:nvPr/>
        </p:nvSpPr>
        <p:spPr bwMode="auto">
          <a:xfrm>
            <a:off x="2989836" y="6303447"/>
            <a:ext cx="5929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t>http://</a:t>
            </a:r>
            <a:r>
              <a:rPr lang="en-US" dirty="0" err="1"/>
              <a:t>www.csce.uark.edu</a:t>
            </a:r>
            <a:r>
              <a:rPr lang="en-US" dirty="0"/>
              <a:t>/~</a:t>
            </a:r>
            <a:r>
              <a:rPr lang="en-US" dirty="0" err="1"/>
              <a:t>jgauch</a:t>
            </a:r>
            <a:r>
              <a:rPr lang="en-US" dirty="0"/>
              <a:t>/5683/notes/ch04a.pdf</a:t>
            </a:r>
            <a:endParaRPr lang="en-US" dirty="0"/>
          </a:p>
        </p:txBody>
      </p:sp>
      <p:pic>
        <p:nvPicPr>
          <p:cNvPr id="2" name="Picture 1" descr="Screen Shot 2015-02-05 at 9.05.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4" y="1511404"/>
            <a:ext cx="9144000" cy="4792043"/>
          </a:xfrm>
          <a:prstGeom prst="rect">
            <a:avLst/>
          </a:prstGeom>
        </p:spPr>
      </p:pic>
    </p:spTree>
    <p:extLst>
      <p:ext uri="{BB962C8B-B14F-4D97-AF65-F5344CB8AC3E}">
        <p14:creationId xmlns:p14="http://schemas.microsoft.com/office/powerpoint/2010/main" val="33865477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Image</a:t>
            </a:r>
            <a:endParaRPr lang="en-US" dirty="0"/>
          </a:p>
        </p:txBody>
      </p:sp>
      <p:pic>
        <p:nvPicPr>
          <p:cNvPr id="9" name="Picture 8" descr="Screen Shot 2015-02-05 at 10.05.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599" y="2585433"/>
            <a:ext cx="1635434" cy="2209809"/>
          </a:xfrm>
          <a:prstGeom prst="rect">
            <a:avLst/>
          </a:prstGeom>
        </p:spPr>
      </p:pic>
    </p:spTree>
    <p:extLst>
      <p:ext uri="{BB962C8B-B14F-4D97-AF65-F5344CB8AC3E}">
        <p14:creationId xmlns:p14="http://schemas.microsoft.com/office/powerpoint/2010/main" val="84802196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atin typeface="Calibri" charset="0"/>
              </a:rPr>
              <a:t>Signals can be composed</a:t>
            </a:r>
          </a:p>
        </p:txBody>
      </p:sp>
      <p:pic>
        <p:nvPicPr>
          <p:cNvPr id="440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33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4290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3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133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3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4290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3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21336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4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3429000"/>
            <a:ext cx="121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041" name="TextBox 10"/>
          <p:cNvSpPr txBox="1">
            <a:spLocks noChangeArrowheads="1"/>
          </p:cNvSpPr>
          <p:nvPr/>
        </p:nvSpPr>
        <p:spPr bwMode="auto">
          <a:xfrm>
            <a:off x="3505200" y="3124200"/>
            <a:ext cx="425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3200"/>
              <a:t>+</a:t>
            </a:r>
          </a:p>
        </p:txBody>
      </p:sp>
      <p:sp>
        <p:nvSpPr>
          <p:cNvPr id="44042" name="TextBox 11"/>
          <p:cNvSpPr txBox="1">
            <a:spLocks noChangeArrowheads="1"/>
          </p:cNvSpPr>
          <p:nvPr/>
        </p:nvSpPr>
        <p:spPr bwMode="auto">
          <a:xfrm>
            <a:off x="5715000" y="3124200"/>
            <a:ext cx="425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3200"/>
              <a:t>=</a:t>
            </a:r>
          </a:p>
        </p:txBody>
      </p:sp>
      <p:sp>
        <p:nvSpPr>
          <p:cNvPr id="44043" name="TextBox 12"/>
          <p:cNvSpPr txBox="1">
            <a:spLocks noChangeArrowheads="1"/>
          </p:cNvSpPr>
          <p:nvPr/>
        </p:nvSpPr>
        <p:spPr bwMode="auto">
          <a:xfrm>
            <a:off x="3271838" y="6211888"/>
            <a:ext cx="5872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http://sharp.bu.edu/~slehar/fourier/fourier.html#filtering</a:t>
            </a:r>
          </a:p>
          <a:p>
            <a:pPr eaLnBrk="1" hangingPunct="1"/>
            <a:r>
              <a:rPr lang="en-US"/>
              <a:t>More: http://www.cs.unm.edu/~brayer/vision/fourier.html</a:t>
            </a:r>
          </a:p>
        </p:txBody>
      </p:sp>
    </p:spTree>
    <p:extLst>
      <p:ext uri="{BB962C8B-B14F-4D97-AF65-F5344CB8AC3E}">
        <p14:creationId xmlns:p14="http://schemas.microsoft.com/office/powerpoint/2010/main" val="420289066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2-05 at 9.58.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28" y="789725"/>
            <a:ext cx="8504257" cy="5324485"/>
          </a:xfrm>
          <a:prstGeom prst="rect">
            <a:avLst/>
          </a:prstGeom>
        </p:spPr>
      </p:pic>
    </p:spTree>
    <p:extLst>
      <p:ext uri="{BB962C8B-B14F-4D97-AF65-F5344CB8AC3E}">
        <p14:creationId xmlns:p14="http://schemas.microsoft.com/office/powerpoint/2010/main" val="144524757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2-05 at 10.17.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50800"/>
            <a:ext cx="9105900" cy="6743700"/>
          </a:xfrm>
          <a:prstGeom prst="rect">
            <a:avLst/>
          </a:prstGeom>
        </p:spPr>
      </p:pic>
    </p:spTree>
    <p:extLst>
      <p:ext uri="{BB962C8B-B14F-4D97-AF65-F5344CB8AC3E}">
        <p14:creationId xmlns:p14="http://schemas.microsoft.com/office/powerpoint/2010/main" val="116005067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Fourier transform in </a:t>
            </a:r>
            <a:r>
              <a:rPr lang="en-US" dirty="0" err="1" smtClean="0"/>
              <a:t>Numpy</a:t>
            </a:r>
            <a:endParaRPr lang="en-US" dirty="0"/>
          </a:p>
        </p:txBody>
      </p:sp>
      <p:sp>
        <p:nvSpPr>
          <p:cNvPr id="3" name="Content Placeholder 2"/>
          <p:cNvSpPr>
            <a:spLocks noGrp="1"/>
          </p:cNvSpPr>
          <p:nvPr>
            <p:ph idx="1"/>
          </p:nvPr>
        </p:nvSpPr>
        <p:spPr/>
        <p:txBody>
          <a:bodyPr/>
          <a:lstStyle/>
          <a:p>
            <a:r>
              <a:rPr lang="en-US" dirty="0" err="1" smtClean="0"/>
              <a:t>Numpy</a:t>
            </a:r>
            <a:r>
              <a:rPr lang="en-US" dirty="0" smtClean="0"/>
              <a:t> has a FFT package.</a:t>
            </a:r>
          </a:p>
          <a:p>
            <a:r>
              <a:rPr lang="en-US" dirty="0" smtClean="0"/>
              <a:t>Np.fft.fft2() provides us the frequency transform which will be a complex array.</a:t>
            </a:r>
          </a:p>
          <a:p>
            <a:r>
              <a:rPr lang="en-US" dirty="0" err="1" smtClean="0"/>
              <a:t>np.fft.fftshift</a:t>
            </a:r>
            <a:r>
              <a:rPr lang="en-US" dirty="0" smtClean="0"/>
              <a:t>() shift the DC component in the center. </a:t>
            </a:r>
          </a:p>
          <a:p>
            <a:r>
              <a:rPr lang="en-US" dirty="0" smtClean="0"/>
              <a:t>We need to compute the magnitude from the output by taking the log. </a:t>
            </a:r>
            <a:r>
              <a:rPr lang="en-US" dirty="0" err="1" smtClean="0"/>
              <a:t>Np.log</a:t>
            </a:r>
            <a:r>
              <a:rPr lang="en-US" dirty="0" smtClean="0"/>
              <a:t>(</a:t>
            </a:r>
            <a:r>
              <a:rPr lang="en-US" dirty="0" err="1" smtClean="0"/>
              <a:t>np.abs</a:t>
            </a:r>
            <a:r>
              <a:rPr lang="en-US" dirty="0" smtClean="0"/>
              <a:t>(</a:t>
            </a:r>
            <a:r>
              <a:rPr lang="en-US" dirty="0" err="1" smtClean="0"/>
              <a:t>fft_shift_image</a:t>
            </a:r>
            <a:r>
              <a:rPr lang="en-US" dirty="0" smtClean="0"/>
              <a:t>))</a:t>
            </a:r>
          </a:p>
          <a:p>
            <a:endParaRPr lang="en-US" dirty="0"/>
          </a:p>
        </p:txBody>
      </p:sp>
    </p:spTree>
    <p:extLst>
      <p:ext uri="{BB962C8B-B14F-4D97-AF65-F5344CB8AC3E}">
        <p14:creationId xmlns:p14="http://schemas.microsoft.com/office/powerpoint/2010/main" val="161859154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normAutofit fontScale="92500"/>
          </a:bodyPr>
          <a:lstStyle/>
          <a:p>
            <a:r>
              <a:rPr lang="en-US" dirty="0" smtClean="0"/>
              <a:t>Open an image</a:t>
            </a:r>
          </a:p>
          <a:p>
            <a:r>
              <a:rPr lang="en-US" dirty="0" smtClean="0"/>
              <a:t>Add both Salt and Pepper, Gaussian noise.</a:t>
            </a:r>
            <a:endParaRPr lang="en-US" dirty="0"/>
          </a:p>
          <a:p>
            <a:r>
              <a:rPr lang="en-US" dirty="0" smtClean="0"/>
              <a:t>Display FFT images of original and noisy images. </a:t>
            </a:r>
          </a:p>
          <a:p>
            <a:r>
              <a:rPr lang="en-US" dirty="0" err="1" smtClean="0">
                <a:solidFill>
                  <a:srgbClr val="FF0000"/>
                </a:solidFill>
              </a:rPr>
              <a:t>img</a:t>
            </a:r>
            <a:r>
              <a:rPr lang="en-US" dirty="0" smtClean="0">
                <a:solidFill>
                  <a:srgbClr val="FF0000"/>
                </a:solidFill>
              </a:rPr>
              <a:t> </a:t>
            </a:r>
            <a:r>
              <a:rPr lang="en-US" dirty="0">
                <a:solidFill>
                  <a:srgbClr val="FF0000"/>
                </a:solidFill>
              </a:rPr>
              <a:t>= </a:t>
            </a:r>
            <a:r>
              <a:rPr lang="en-US" dirty="0" err="1">
                <a:solidFill>
                  <a:srgbClr val="FF0000"/>
                </a:solidFill>
              </a:rPr>
              <a:t>misc.imread</a:t>
            </a:r>
            <a:r>
              <a:rPr lang="en-US" dirty="0">
                <a:solidFill>
                  <a:srgbClr val="FF0000"/>
                </a:solidFill>
              </a:rPr>
              <a:t>('peppers256.png',flatten=1)</a:t>
            </a:r>
          </a:p>
          <a:p>
            <a:r>
              <a:rPr lang="en-US" dirty="0">
                <a:solidFill>
                  <a:srgbClr val="FF0000"/>
                </a:solidFill>
              </a:rPr>
              <a:t>f = np.fft.fft2</a:t>
            </a:r>
            <a:r>
              <a:rPr lang="en-US" dirty="0" smtClean="0">
                <a:solidFill>
                  <a:srgbClr val="FF0000"/>
                </a:solidFill>
              </a:rPr>
              <a:t>(</a:t>
            </a:r>
            <a:r>
              <a:rPr lang="en-US" dirty="0" err="1" smtClean="0">
                <a:solidFill>
                  <a:srgbClr val="FF0000"/>
                </a:solidFill>
              </a:rPr>
              <a:t>img</a:t>
            </a:r>
            <a:r>
              <a:rPr lang="en-US" dirty="0" smtClean="0">
                <a:solidFill>
                  <a:srgbClr val="FF0000"/>
                </a:solidFill>
              </a:rPr>
              <a:t>)</a:t>
            </a:r>
            <a:endParaRPr lang="en-US" dirty="0">
              <a:solidFill>
                <a:srgbClr val="FF0000"/>
              </a:solidFill>
            </a:endParaRPr>
          </a:p>
          <a:p>
            <a:r>
              <a:rPr lang="en-US" dirty="0" err="1">
                <a:solidFill>
                  <a:srgbClr val="FF0000"/>
                </a:solidFill>
              </a:rPr>
              <a:t>fshift</a:t>
            </a:r>
            <a:r>
              <a:rPr lang="en-US" dirty="0">
                <a:solidFill>
                  <a:srgbClr val="FF0000"/>
                </a:solidFill>
              </a:rPr>
              <a:t> = </a:t>
            </a:r>
            <a:r>
              <a:rPr lang="en-US" dirty="0" err="1">
                <a:solidFill>
                  <a:srgbClr val="FF0000"/>
                </a:solidFill>
              </a:rPr>
              <a:t>np.fft.fftshift</a:t>
            </a:r>
            <a:r>
              <a:rPr lang="en-US" dirty="0">
                <a:solidFill>
                  <a:srgbClr val="FF0000"/>
                </a:solidFill>
              </a:rPr>
              <a:t>(f)</a:t>
            </a:r>
          </a:p>
          <a:p>
            <a:r>
              <a:rPr lang="en-US" dirty="0" err="1" smtClean="0">
                <a:solidFill>
                  <a:srgbClr val="FF0000"/>
                </a:solidFill>
              </a:rPr>
              <a:t>magnitude_spectrum</a:t>
            </a:r>
            <a:r>
              <a:rPr lang="en-US" dirty="0" smtClean="0">
                <a:solidFill>
                  <a:srgbClr val="FF0000"/>
                </a:solidFill>
              </a:rPr>
              <a:t> </a:t>
            </a:r>
            <a:r>
              <a:rPr lang="en-US" dirty="0">
                <a:solidFill>
                  <a:srgbClr val="FF0000"/>
                </a:solidFill>
              </a:rPr>
              <a:t>= 20*</a:t>
            </a:r>
            <a:r>
              <a:rPr lang="en-US" dirty="0" err="1">
                <a:solidFill>
                  <a:srgbClr val="FF0000"/>
                </a:solidFill>
              </a:rPr>
              <a:t>np.log</a:t>
            </a:r>
            <a:r>
              <a:rPr lang="en-US" dirty="0">
                <a:solidFill>
                  <a:srgbClr val="FF0000"/>
                </a:solidFill>
              </a:rPr>
              <a:t>(</a:t>
            </a:r>
            <a:r>
              <a:rPr lang="en-US" dirty="0" err="1">
                <a:solidFill>
                  <a:srgbClr val="FF0000"/>
                </a:solidFill>
              </a:rPr>
              <a:t>np.abs</a:t>
            </a:r>
            <a:r>
              <a:rPr lang="en-US" dirty="0">
                <a:solidFill>
                  <a:srgbClr val="FF0000"/>
                </a:solidFill>
              </a:rPr>
              <a:t>(</a:t>
            </a:r>
            <a:r>
              <a:rPr lang="en-US" dirty="0" err="1">
                <a:solidFill>
                  <a:srgbClr val="FF0000"/>
                </a:solidFill>
              </a:rPr>
              <a:t>fshift</a:t>
            </a:r>
            <a:r>
              <a:rPr lang="en-US" dirty="0">
                <a:solidFill>
                  <a:srgbClr val="FF0000"/>
                </a:solidFill>
              </a:rPr>
              <a:t>))</a:t>
            </a:r>
          </a:p>
          <a:p>
            <a:endParaRPr lang="en-US" dirty="0"/>
          </a:p>
        </p:txBody>
      </p:sp>
    </p:spTree>
    <p:extLst>
      <p:ext uri="{BB962C8B-B14F-4D97-AF65-F5344CB8AC3E}">
        <p14:creationId xmlns:p14="http://schemas.microsoft.com/office/powerpoint/2010/main" val="401422543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2</a:t>
            </a:r>
            <a:endParaRPr lang="en-US" dirty="0"/>
          </a:p>
        </p:txBody>
      </p:sp>
      <p:sp>
        <p:nvSpPr>
          <p:cNvPr id="3" name="Content Placeholder 2"/>
          <p:cNvSpPr>
            <a:spLocks noGrp="1"/>
          </p:cNvSpPr>
          <p:nvPr>
            <p:ph idx="1"/>
          </p:nvPr>
        </p:nvSpPr>
        <p:spPr/>
        <p:txBody>
          <a:bodyPr/>
          <a:lstStyle/>
          <a:p>
            <a:r>
              <a:rPr lang="en-US" dirty="0" smtClean="0"/>
              <a:t>Apply the box filter to an image and compare the image with the Fourier transformed image.</a:t>
            </a:r>
            <a:endParaRPr lang="en-US" dirty="0"/>
          </a:p>
        </p:txBody>
      </p:sp>
    </p:spTree>
    <p:extLst>
      <p:ext uri="{BB962C8B-B14F-4D97-AF65-F5344CB8AC3E}">
        <p14:creationId xmlns:p14="http://schemas.microsoft.com/office/powerpoint/2010/main" val="11565770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Lecture</a:t>
            </a:r>
            <a:endParaRPr lang="en-US" dirty="0"/>
          </a:p>
        </p:txBody>
      </p:sp>
      <p:sp>
        <p:nvSpPr>
          <p:cNvPr id="3" name="Content Placeholder 2"/>
          <p:cNvSpPr>
            <a:spLocks noGrp="1"/>
          </p:cNvSpPr>
          <p:nvPr>
            <p:ph sz="half" idx="1"/>
          </p:nvPr>
        </p:nvSpPr>
        <p:spPr>
          <a:xfrm>
            <a:off x="457199" y="1600200"/>
            <a:ext cx="8835913" cy="4711758"/>
          </a:xfrm>
        </p:spPr>
        <p:txBody>
          <a:bodyPr/>
          <a:lstStyle/>
          <a:p>
            <a:r>
              <a:rPr lang="en-US" dirty="0" smtClean="0"/>
              <a:t>Discrete Fourier Transform with Python</a:t>
            </a:r>
          </a:p>
          <a:p>
            <a:r>
              <a:rPr lang="en-US" dirty="0" smtClean="0"/>
              <a:t>Filtering in Frequency domain</a:t>
            </a:r>
          </a:p>
          <a:p>
            <a:r>
              <a:rPr lang="en-US" dirty="0" smtClean="0"/>
              <a:t>Inverse Fourier</a:t>
            </a:r>
          </a:p>
          <a:p>
            <a:r>
              <a:rPr lang="en-US" dirty="0" smtClean="0"/>
              <a:t>Applications of FT</a:t>
            </a:r>
          </a:p>
        </p:txBody>
      </p:sp>
    </p:spTree>
    <p:extLst>
      <p:ext uri="{BB962C8B-B14F-4D97-AF65-F5344CB8AC3E}">
        <p14:creationId xmlns:p14="http://schemas.microsoft.com/office/powerpoint/2010/main" val="85130128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atin typeface="Calibri" charset="0"/>
              </a:rPr>
              <a:t>Fourier Transform</a:t>
            </a:r>
          </a:p>
        </p:txBody>
      </p:sp>
      <p:sp>
        <p:nvSpPr>
          <p:cNvPr id="56323" name="Content Placeholder 2"/>
          <p:cNvSpPr>
            <a:spLocks noGrp="1"/>
          </p:cNvSpPr>
          <p:nvPr>
            <p:ph idx="1"/>
          </p:nvPr>
        </p:nvSpPr>
        <p:spPr/>
        <p:txBody>
          <a:bodyPr/>
          <a:lstStyle/>
          <a:p>
            <a:r>
              <a:rPr lang="en-US" sz="2400">
                <a:latin typeface="Calibri" charset="0"/>
              </a:rPr>
              <a:t>Fourier transform stores the magnitude and phase at each frequency</a:t>
            </a:r>
          </a:p>
          <a:p>
            <a:pPr lvl="1"/>
            <a:r>
              <a:rPr lang="en-US" sz="2000">
                <a:latin typeface="Calibri" charset="0"/>
              </a:rPr>
              <a:t>Magnitude encodes how much signal there is at a particular frequency</a:t>
            </a:r>
          </a:p>
          <a:p>
            <a:pPr lvl="1"/>
            <a:r>
              <a:rPr lang="en-US" sz="2000">
                <a:latin typeface="Calibri" charset="0"/>
              </a:rPr>
              <a:t>Phase encodes spatial information (indirectly)</a:t>
            </a:r>
          </a:p>
          <a:p>
            <a:pPr lvl="1"/>
            <a:r>
              <a:rPr lang="en-US" sz="2000">
                <a:latin typeface="Calibri" charset="0"/>
              </a:rPr>
              <a:t>For mathematical convenience, this is often notated in terms of real and complex numbers</a:t>
            </a:r>
          </a:p>
          <a:p>
            <a:endParaRPr lang="en-US" sz="2400">
              <a:latin typeface="Calibri" charset="0"/>
            </a:endParaRPr>
          </a:p>
          <a:p>
            <a:endParaRPr lang="en-US" sz="2400">
              <a:latin typeface="Calibri" charset="0"/>
            </a:endParaRPr>
          </a:p>
          <a:p>
            <a:endParaRPr lang="en-US" sz="2400">
              <a:latin typeface="Calibri" charset="0"/>
            </a:endParaRPr>
          </a:p>
        </p:txBody>
      </p:sp>
      <p:graphicFrame>
        <p:nvGraphicFramePr>
          <p:cNvPr id="14350" name="Object 27"/>
          <p:cNvGraphicFramePr>
            <a:graphicFrameLocks noChangeAspect="1"/>
          </p:cNvGraphicFramePr>
          <p:nvPr/>
        </p:nvGraphicFramePr>
        <p:xfrm>
          <a:off x="1905000" y="3830638"/>
          <a:ext cx="2933700" cy="596900"/>
        </p:xfrm>
        <a:graphic>
          <a:graphicData uri="http://schemas.openxmlformats.org/presentationml/2006/ole">
            <mc:AlternateContent xmlns:mc="http://schemas.openxmlformats.org/markup-compatibility/2006">
              <mc:Choice xmlns:v="urn:schemas-microsoft-com:vml" Requires="v">
                <p:oleObj spid="_x0000_s17658" name="Equation" r:id="rId3" imgW="1371600" imgH="279400" progId="Equation.3">
                  <p:embed/>
                </p:oleObj>
              </mc:Choice>
              <mc:Fallback>
                <p:oleObj name="Equation" r:id="rId3" imgW="1371600" imgH="279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830638"/>
                        <a:ext cx="29337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51" name="Object 28"/>
          <p:cNvGraphicFramePr>
            <a:graphicFrameLocks noChangeAspect="1"/>
          </p:cNvGraphicFramePr>
          <p:nvPr/>
        </p:nvGraphicFramePr>
        <p:xfrm>
          <a:off x="6616700" y="3733800"/>
          <a:ext cx="2070100" cy="935038"/>
        </p:xfrm>
        <a:graphic>
          <a:graphicData uri="http://schemas.openxmlformats.org/presentationml/2006/ole">
            <mc:AlternateContent xmlns:mc="http://schemas.openxmlformats.org/markup-compatibility/2006">
              <mc:Choice xmlns:v="urn:schemas-microsoft-com:vml" Requires="v">
                <p:oleObj spid="_x0000_s17659" name="Equation" r:id="rId5" imgW="927100" imgH="419100" progId="Equation.3">
                  <p:embed/>
                </p:oleObj>
              </mc:Choice>
              <mc:Fallback>
                <p:oleObj name="Equation" r:id="rId5" imgW="9271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6700" y="3733800"/>
                        <a:ext cx="20701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p:cNvSpPr txBox="1">
            <a:spLocks noChangeArrowheads="1"/>
          </p:cNvSpPr>
          <p:nvPr/>
        </p:nvSpPr>
        <p:spPr bwMode="auto">
          <a:xfrm>
            <a:off x="533400" y="4049713"/>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Amplitude:</a:t>
            </a:r>
          </a:p>
        </p:txBody>
      </p:sp>
      <p:sp>
        <p:nvSpPr>
          <p:cNvPr id="16" name="TextBox 15"/>
          <p:cNvSpPr txBox="1">
            <a:spLocks noChangeArrowheads="1"/>
          </p:cNvSpPr>
          <p:nvPr/>
        </p:nvSpPr>
        <p:spPr bwMode="auto">
          <a:xfrm>
            <a:off x="5715000" y="4049713"/>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t>Phase:</a:t>
            </a:r>
          </a:p>
        </p:txBody>
      </p:sp>
    </p:spTree>
    <p:extLst>
      <p:ext uri="{BB962C8B-B14F-4D97-AF65-F5344CB8AC3E}">
        <p14:creationId xmlns:p14="http://schemas.microsoft.com/office/powerpoint/2010/main" val="35803849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atin typeface="Calibri" charset="0"/>
              </a:rPr>
              <a:t>The Convolution Theorem</a:t>
            </a:r>
          </a:p>
        </p:txBody>
      </p:sp>
      <p:sp>
        <p:nvSpPr>
          <p:cNvPr id="488451" name="Rectangle 3"/>
          <p:cNvSpPr>
            <a:spLocks noGrp="1" noChangeArrowheads="1"/>
          </p:cNvSpPr>
          <p:nvPr>
            <p:ph type="body" sz="half" idx="2"/>
          </p:nvPr>
        </p:nvSpPr>
        <p:spPr>
          <a:xfrm>
            <a:off x="533400" y="1417638"/>
            <a:ext cx="7924800" cy="5257800"/>
          </a:xfrm>
        </p:spPr>
        <p:txBody>
          <a:bodyPr/>
          <a:lstStyle/>
          <a:p>
            <a:pPr>
              <a:lnSpc>
                <a:spcPct val="90000"/>
              </a:lnSpc>
            </a:pPr>
            <a:r>
              <a:rPr lang="en-US" dirty="0">
                <a:latin typeface="Calibri" charset="0"/>
              </a:rPr>
              <a:t>The Fourier transform of the convolution of two functions is the product of their Fourier transforms</a:t>
            </a:r>
          </a:p>
          <a:p>
            <a:pPr>
              <a:lnSpc>
                <a:spcPct val="90000"/>
              </a:lnSpc>
            </a:pPr>
            <a:endParaRPr lang="en-US" dirty="0">
              <a:latin typeface="Calibri" charset="0"/>
            </a:endParaRPr>
          </a:p>
          <a:p>
            <a:pPr>
              <a:lnSpc>
                <a:spcPct val="90000"/>
              </a:lnSpc>
            </a:pPr>
            <a:endParaRPr lang="en-US" dirty="0">
              <a:latin typeface="Calibri" charset="0"/>
            </a:endParaRPr>
          </a:p>
          <a:p>
            <a:pPr>
              <a:lnSpc>
                <a:spcPct val="90000"/>
              </a:lnSpc>
            </a:pPr>
            <a:endParaRPr lang="en-US" dirty="0">
              <a:latin typeface="Calibri" charset="0"/>
            </a:endParaRPr>
          </a:p>
          <a:p>
            <a:pPr>
              <a:lnSpc>
                <a:spcPct val="90000"/>
              </a:lnSpc>
            </a:pPr>
            <a:r>
              <a:rPr lang="en-US" b="1" dirty="0">
                <a:latin typeface="Calibri" charset="0"/>
              </a:rPr>
              <a:t>Convolution</a:t>
            </a:r>
            <a:r>
              <a:rPr lang="en-US" dirty="0">
                <a:latin typeface="Calibri" charset="0"/>
              </a:rPr>
              <a:t> in spatial domain is equivalent to </a:t>
            </a:r>
            <a:r>
              <a:rPr lang="en-US" b="1" dirty="0">
                <a:latin typeface="Calibri" charset="0"/>
              </a:rPr>
              <a:t>multiplication</a:t>
            </a:r>
            <a:r>
              <a:rPr lang="en-US" dirty="0">
                <a:latin typeface="Calibri" charset="0"/>
              </a:rPr>
              <a:t> in frequency domain!</a:t>
            </a:r>
          </a:p>
          <a:p>
            <a:pPr>
              <a:lnSpc>
                <a:spcPct val="90000"/>
              </a:lnSpc>
            </a:pPr>
            <a:endParaRPr lang="en-US" dirty="0">
              <a:latin typeface="Calibri" charset="0"/>
            </a:endParaRPr>
          </a:p>
        </p:txBody>
      </p:sp>
      <p:graphicFrame>
        <p:nvGraphicFramePr>
          <p:cNvPr id="47108" name="Object 4"/>
          <p:cNvGraphicFramePr>
            <a:graphicFrameLocks noChangeAspect="1"/>
          </p:cNvGraphicFramePr>
          <p:nvPr>
            <p:extLst>
              <p:ext uri="{D42A27DB-BD31-4B8C-83A1-F6EECF244321}">
                <p14:modId xmlns:p14="http://schemas.microsoft.com/office/powerpoint/2010/main" val="3146002494"/>
              </p:ext>
            </p:extLst>
          </p:nvPr>
        </p:nvGraphicFramePr>
        <p:xfrm>
          <a:off x="2397125" y="2686244"/>
          <a:ext cx="4003675" cy="615950"/>
        </p:xfrm>
        <a:graphic>
          <a:graphicData uri="http://schemas.openxmlformats.org/presentationml/2006/ole">
            <mc:AlternateContent xmlns:mc="http://schemas.openxmlformats.org/markup-compatibility/2006">
              <mc:Choice xmlns:v="urn:schemas-microsoft-com:vml" Requires="v">
                <p:oleObj spid="_x0000_s18678" name="Equation" r:id="rId3" imgW="1231366" imgH="203112" progId="Equation.3">
                  <p:embed/>
                </p:oleObj>
              </mc:Choice>
              <mc:Fallback>
                <p:oleObj name="Equation" r:id="rId3" imgW="1231366" imgH="20311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125" y="2686244"/>
                        <a:ext cx="40036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nvGraphicFramePr>
        <p:xfrm>
          <a:off x="2997200" y="4267200"/>
          <a:ext cx="4470400" cy="720725"/>
        </p:xfrm>
        <a:graphic>
          <a:graphicData uri="http://schemas.openxmlformats.org/presentationml/2006/ole">
            <mc:AlternateContent xmlns:mc="http://schemas.openxmlformats.org/markup-compatibility/2006">
              <mc:Choice xmlns:v="urn:schemas-microsoft-com:vml" Requires="v">
                <p:oleObj spid="_x0000_s18679" name="Equation" r:id="rId5" imgW="1320480" imgH="228600" progId="Equation.3">
                  <p:embed/>
                </p:oleObj>
              </mc:Choice>
              <mc:Fallback>
                <p:oleObj name="Equation" r:id="rId5" imgW="13204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7200" y="4267200"/>
                        <a:ext cx="4470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112244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84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Image</a:t>
            </a:r>
            <a:endParaRPr lang="en-US" dirty="0"/>
          </a:p>
        </p:txBody>
      </p:sp>
      <p:pic>
        <p:nvPicPr>
          <p:cNvPr id="5" name="Content Placeholder 4" descr="Screen Shot 2015-02-01 at 6.17.00 PM.png"/>
          <p:cNvPicPr>
            <a:picLocks noGrp="1" noChangeAspect="1"/>
          </p:cNvPicPr>
          <p:nvPr>
            <p:ph idx="1"/>
          </p:nvPr>
        </p:nvPicPr>
        <p:blipFill>
          <a:blip r:embed="rId2">
            <a:extLst>
              <a:ext uri="{28A0092B-C50C-407E-A947-70E740481C1C}">
                <a14:useLocalDpi xmlns:a14="http://schemas.microsoft.com/office/drawing/2010/main" val="0"/>
              </a:ext>
            </a:extLst>
          </a:blip>
          <a:srcRect t="5023" b="5023"/>
          <a:stretch>
            <a:fillRect/>
          </a:stretch>
        </p:blipFill>
        <p:spPr/>
      </p:pic>
    </p:spTree>
    <p:extLst>
      <p:ext uri="{BB962C8B-B14F-4D97-AF65-F5344CB8AC3E}">
        <p14:creationId xmlns:p14="http://schemas.microsoft.com/office/powerpoint/2010/main" val="6866861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4983163"/>
          </a:xfrm>
        </p:spPr>
        <p:txBody>
          <a:bodyPr/>
          <a:lstStyle/>
          <a:p>
            <a:pPr marL="0">
              <a:buFont typeface="Arial" charset="0"/>
              <a:buNone/>
              <a:defRPr/>
            </a:pPr>
            <a:r>
              <a:rPr lang="en-US" b="1" dirty="0" smtClean="0">
                <a:solidFill>
                  <a:schemeClr val="tx2">
                    <a:lumMod val="75000"/>
                  </a:schemeClr>
                </a:solidFill>
              </a:rPr>
              <a:t>Why do we get different, distance-dependent interpretations of hybrid images?</a:t>
            </a:r>
            <a:endParaRPr lang="en-US" b="1" dirty="0">
              <a:solidFill>
                <a:schemeClr val="tx2">
                  <a:lumMod val="75000"/>
                </a:schemeClr>
              </a:solidFill>
            </a:endParaRPr>
          </a:p>
        </p:txBody>
      </p:sp>
      <p:pic>
        <p:nvPicPr>
          <p:cNvPr id="13315" name="Picture 2" descr="C:\Users\Hoiem\Documents\Classes\Computational Photography - Fall 2010\projects\hybrid\teaser.jpg"/>
          <p:cNvPicPr>
            <a:picLocks noChangeAspect="1" noChangeArrowheads="1"/>
          </p:cNvPicPr>
          <p:nvPr/>
        </p:nvPicPr>
        <p:blipFill>
          <a:blip r:embed="rId2" cstate="print"/>
          <a:srcRect l="40038"/>
          <a:stretch>
            <a:fillRect/>
          </a:stretch>
        </p:blipFill>
        <p:spPr bwMode="auto">
          <a:xfrm>
            <a:off x="1784478" y="2944297"/>
            <a:ext cx="2005881" cy="2199648"/>
          </a:xfrm>
          <a:prstGeom prst="rect">
            <a:avLst/>
          </a:prstGeom>
          <a:noFill/>
          <a:ln w="9525">
            <a:noFill/>
            <a:miter lim="800000"/>
            <a:headEnd/>
            <a:tailEnd/>
          </a:ln>
        </p:spPr>
      </p:pic>
      <p:pic>
        <p:nvPicPr>
          <p:cNvPr id="13316" name="Picture 2" descr="C:\Users\Hoiem\Documents\Classes\Computational Photography - Fall 2010\projects\hybrid\teaser.jpg"/>
          <p:cNvPicPr>
            <a:picLocks noChangeAspect="1" noChangeArrowheads="1"/>
          </p:cNvPicPr>
          <p:nvPr/>
        </p:nvPicPr>
        <p:blipFill>
          <a:blip r:embed="rId2" cstate="print"/>
          <a:srcRect t="3383" r="74422" b="49260"/>
          <a:stretch>
            <a:fillRect/>
          </a:stretch>
        </p:blipFill>
        <p:spPr bwMode="auto">
          <a:xfrm>
            <a:off x="6553200" y="1981200"/>
            <a:ext cx="1690688" cy="2057400"/>
          </a:xfrm>
          <a:prstGeom prst="rect">
            <a:avLst/>
          </a:prstGeom>
          <a:noFill/>
          <a:ln w="9525">
            <a:noFill/>
            <a:miter lim="800000"/>
            <a:headEnd/>
            <a:tailEnd/>
          </a:ln>
        </p:spPr>
      </p:pic>
      <p:pic>
        <p:nvPicPr>
          <p:cNvPr id="13317" name="Picture 2" descr="C:\Users\Hoiem\Documents\Classes\Computational Photography - Fall 2010\projects\hybrid\teaser.jpg"/>
          <p:cNvPicPr>
            <a:picLocks noChangeAspect="1" noChangeArrowheads="1"/>
          </p:cNvPicPr>
          <p:nvPr/>
        </p:nvPicPr>
        <p:blipFill>
          <a:blip r:embed="rId2" cstate="print"/>
          <a:srcRect t="54123" r="74422" b="3593"/>
          <a:stretch>
            <a:fillRect/>
          </a:stretch>
        </p:blipFill>
        <p:spPr bwMode="auto">
          <a:xfrm>
            <a:off x="6629400" y="4800600"/>
            <a:ext cx="1524000" cy="1655763"/>
          </a:xfrm>
          <a:prstGeom prst="rect">
            <a:avLst/>
          </a:prstGeom>
          <a:noFill/>
          <a:ln w="9525">
            <a:noFill/>
            <a:miter lim="800000"/>
            <a:headEnd/>
            <a:tailEnd/>
          </a:ln>
        </p:spPr>
      </p:pic>
      <p:sp>
        <p:nvSpPr>
          <p:cNvPr id="13318" name="TextBox 12"/>
          <p:cNvSpPr txBox="1">
            <a:spLocks noChangeArrowheads="1"/>
          </p:cNvSpPr>
          <p:nvPr/>
        </p:nvSpPr>
        <p:spPr bwMode="auto">
          <a:xfrm>
            <a:off x="5181600" y="3962400"/>
            <a:ext cx="434975" cy="584200"/>
          </a:xfrm>
          <a:prstGeom prst="rect">
            <a:avLst/>
          </a:prstGeom>
          <a:noFill/>
          <a:ln w="9525">
            <a:noFill/>
            <a:miter lim="800000"/>
            <a:headEnd/>
            <a:tailEnd/>
          </a:ln>
        </p:spPr>
        <p:txBody>
          <a:bodyPr wrap="none">
            <a:spAutoFit/>
          </a:bodyPr>
          <a:lstStyle/>
          <a:p>
            <a:r>
              <a:rPr lang="en-US" sz="3200" b="1"/>
              <a:t>?</a:t>
            </a:r>
          </a:p>
        </p:txBody>
      </p:sp>
      <p:cxnSp>
        <p:nvCxnSpPr>
          <p:cNvPr id="15" name="Straight Arrow Connector 14"/>
          <p:cNvCxnSpPr/>
          <p:nvPr/>
        </p:nvCxnSpPr>
        <p:spPr>
          <a:xfrm flipV="1">
            <a:off x="4648200" y="3276600"/>
            <a:ext cx="17526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724400" y="4343400"/>
            <a:ext cx="18288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651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135563"/>
          </a:xfrm>
        </p:spPr>
        <p:txBody>
          <a:bodyPr/>
          <a:lstStyle/>
          <a:p>
            <a:pPr marL="0">
              <a:buFont typeface="Arial" charset="0"/>
              <a:buNone/>
              <a:defRPr/>
            </a:pPr>
            <a:r>
              <a:rPr lang="en-US" b="1" dirty="0" smtClean="0">
                <a:solidFill>
                  <a:schemeClr val="tx2">
                    <a:lumMod val="75000"/>
                  </a:schemeClr>
                </a:solidFill>
              </a:rPr>
              <a:t>Why does the Gaussian give a nice smooth image, but the square filter give edgy artifacts?</a:t>
            </a:r>
            <a:endParaRPr lang="en-US" b="1" dirty="0">
              <a:solidFill>
                <a:schemeClr val="tx2">
                  <a:lumMod val="75000"/>
                </a:schemeClr>
              </a:solidFill>
            </a:endParaRPr>
          </a:p>
        </p:txBody>
      </p:sp>
      <p:pic>
        <p:nvPicPr>
          <p:cNvPr id="12291" name="Picture 4"/>
          <p:cNvPicPr>
            <a:picLocks noChangeAspect="1" noChangeArrowheads="1"/>
          </p:cNvPicPr>
          <p:nvPr/>
        </p:nvPicPr>
        <p:blipFill>
          <a:blip r:embed="rId3" cstate="print"/>
          <a:srcRect/>
          <a:stretch>
            <a:fillRect/>
          </a:stretch>
        </p:blipFill>
        <p:spPr bwMode="auto">
          <a:xfrm>
            <a:off x="4648200" y="2362200"/>
            <a:ext cx="4495800" cy="4495800"/>
          </a:xfrm>
          <a:prstGeom prst="rect">
            <a:avLst/>
          </a:prstGeom>
          <a:noFill/>
          <a:ln w="9525">
            <a:noFill/>
            <a:miter lim="800000"/>
            <a:headEnd/>
            <a:tailEnd/>
          </a:ln>
        </p:spPr>
      </p:pic>
      <p:pic>
        <p:nvPicPr>
          <p:cNvPr id="12292" name="Picture 5"/>
          <p:cNvPicPr>
            <a:picLocks noChangeAspect="1" noChangeArrowheads="1"/>
          </p:cNvPicPr>
          <p:nvPr/>
        </p:nvPicPr>
        <p:blipFill>
          <a:blip r:embed="rId4" cstate="print"/>
          <a:srcRect/>
          <a:stretch>
            <a:fillRect/>
          </a:stretch>
        </p:blipFill>
        <p:spPr bwMode="auto">
          <a:xfrm>
            <a:off x="6781800" y="1981200"/>
            <a:ext cx="317500" cy="317500"/>
          </a:xfrm>
          <a:prstGeom prst="rect">
            <a:avLst/>
          </a:prstGeom>
          <a:noFill/>
          <a:ln w="9525">
            <a:noFill/>
            <a:miter lim="800000"/>
            <a:headEnd/>
            <a:tailEnd/>
          </a:ln>
        </p:spPr>
      </p:pic>
      <p:pic>
        <p:nvPicPr>
          <p:cNvPr id="12293" name="Picture 4"/>
          <p:cNvPicPr>
            <a:picLocks noChangeAspect="1" noChangeArrowheads="1"/>
          </p:cNvPicPr>
          <p:nvPr/>
        </p:nvPicPr>
        <p:blipFill>
          <a:blip r:embed="rId5" cstate="print"/>
          <a:srcRect/>
          <a:stretch>
            <a:fillRect/>
          </a:stretch>
        </p:blipFill>
        <p:spPr bwMode="auto">
          <a:xfrm>
            <a:off x="0" y="2362200"/>
            <a:ext cx="4495800" cy="4495800"/>
          </a:xfrm>
          <a:prstGeom prst="rect">
            <a:avLst/>
          </a:prstGeom>
          <a:noFill/>
          <a:ln w="9525">
            <a:noFill/>
            <a:miter lim="800000"/>
            <a:headEnd/>
            <a:tailEnd/>
          </a:ln>
        </p:spPr>
      </p:pic>
      <p:pic>
        <p:nvPicPr>
          <p:cNvPr id="12294" name="Picture 5"/>
          <p:cNvPicPr>
            <a:picLocks noChangeAspect="1" noChangeArrowheads="1"/>
          </p:cNvPicPr>
          <p:nvPr/>
        </p:nvPicPr>
        <p:blipFill>
          <a:blip r:embed="rId6" cstate="print"/>
          <a:srcRect/>
          <a:stretch>
            <a:fillRect/>
          </a:stretch>
        </p:blipFill>
        <p:spPr bwMode="auto">
          <a:xfrm>
            <a:off x="2057400" y="1981200"/>
            <a:ext cx="317500" cy="317500"/>
          </a:xfrm>
          <a:prstGeom prst="rect">
            <a:avLst/>
          </a:prstGeom>
          <a:noFill/>
          <a:ln w="9525">
            <a:noFill/>
            <a:miter lim="800000"/>
            <a:headEnd/>
            <a:tailEnd/>
          </a:ln>
        </p:spPr>
      </p:pic>
      <p:sp>
        <p:nvSpPr>
          <p:cNvPr id="12295" name="TextBox 7"/>
          <p:cNvSpPr txBox="1">
            <a:spLocks noChangeArrowheads="1"/>
          </p:cNvSpPr>
          <p:nvPr/>
        </p:nvSpPr>
        <p:spPr bwMode="auto">
          <a:xfrm>
            <a:off x="0" y="1981200"/>
            <a:ext cx="1158875" cy="369888"/>
          </a:xfrm>
          <a:prstGeom prst="rect">
            <a:avLst/>
          </a:prstGeom>
          <a:noFill/>
          <a:ln w="9525">
            <a:noFill/>
            <a:miter lim="800000"/>
            <a:headEnd/>
            <a:tailEnd/>
          </a:ln>
        </p:spPr>
        <p:txBody>
          <a:bodyPr wrap="none">
            <a:spAutoFit/>
          </a:bodyPr>
          <a:lstStyle/>
          <a:p>
            <a:r>
              <a:rPr lang="en-US"/>
              <a:t>Gaussian</a:t>
            </a:r>
          </a:p>
        </p:txBody>
      </p:sp>
      <p:sp>
        <p:nvSpPr>
          <p:cNvPr id="12296" name="TextBox 8"/>
          <p:cNvSpPr txBox="1">
            <a:spLocks noChangeArrowheads="1"/>
          </p:cNvSpPr>
          <p:nvPr/>
        </p:nvSpPr>
        <p:spPr bwMode="auto">
          <a:xfrm>
            <a:off x="4648200" y="1981200"/>
            <a:ext cx="1082675" cy="369888"/>
          </a:xfrm>
          <a:prstGeom prst="rect">
            <a:avLst/>
          </a:prstGeom>
          <a:noFill/>
          <a:ln w="9525">
            <a:noFill/>
            <a:miter lim="800000"/>
            <a:headEnd/>
            <a:tailEnd/>
          </a:ln>
        </p:spPr>
        <p:txBody>
          <a:bodyPr wrap="none">
            <a:spAutoFit/>
          </a:bodyPr>
          <a:lstStyle/>
          <a:p>
            <a:r>
              <a:rPr lang="en-US"/>
              <a:t>Box filter</a:t>
            </a:r>
          </a:p>
        </p:txBody>
      </p:sp>
    </p:spTree>
    <p:extLst>
      <p:ext uri="{BB962C8B-B14F-4D97-AF65-F5344CB8AC3E}">
        <p14:creationId xmlns:p14="http://schemas.microsoft.com/office/powerpoint/2010/main" val="17870494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4140"/>
            <a:ext cx="8229600" cy="1143000"/>
          </a:xfrm>
        </p:spPr>
        <p:txBody>
          <a:bodyPr>
            <a:normAutofit fontScale="90000"/>
          </a:bodyPr>
          <a:lstStyle/>
          <a:p>
            <a:r>
              <a:rPr lang="en-US" dirty="0" smtClean="0"/>
              <a:t>How is that a 4MP image can be compressed to a few hundred KB without a noticeable change?</a:t>
            </a:r>
            <a:endParaRPr lang="en-US" dirty="0"/>
          </a:p>
        </p:txBody>
      </p:sp>
    </p:spTree>
    <p:extLst>
      <p:ext uri="{BB962C8B-B14F-4D97-AF65-F5344CB8AC3E}">
        <p14:creationId xmlns:p14="http://schemas.microsoft.com/office/powerpoint/2010/main" val="18538244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76200"/>
            <a:ext cx="8458200" cy="838200"/>
          </a:xfrm>
        </p:spPr>
        <p:txBody>
          <a:bodyPr>
            <a:normAutofit fontScale="90000"/>
          </a:bodyPr>
          <a:lstStyle/>
          <a:p>
            <a:pPr>
              <a:defRPr/>
            </a:pPr>
            <a:r>
              <a:rPr lang="en-US" dirty="0" smtClean="0">
                <a:ea typeface="+mj-ea"/>
              </a:rPr>
              <a:t>Jean </a:t>
            </a:r>
            <a:r>
              <a:rPr lang="en-US" dirty="0" err="1" smtClean="0">
                <a:ea typeface="+mj-ea"/>
              </a:rPr>
              <a:t>Baptiste</a:t>
            </a:r>
            <a:r>
              <a:rPr lang="en-US" dirty="0" smtClean="0">
                <a:ea typeface="+mj-ea"/>
              </a:rPr>
              <a:t> Joseph Fourier (1768-1830)</a:t>
            </a:r>
          </a:p>
        </p:txBody>
      </p:sp>
      <p:sp>
        <p:nvSpPr>
          <p:cNvPr id="25603" name="Rectangle 3"/>
          <p:cNvSpPr>
            <a:spLocks noGrp="1" noChangeArrowheads="1"/>
          </p:cNvSpPr>
          <p:nvPr>
            <p:ph type="body" idx="1"/>
          </p:nvPr>
        </p:nvSpPr>
        <p:spPr>
          <a:xfrm>
            <a:off x="457200" y="914400"/>
            <a:ext cx="3810000" cy="5943600"/>
          </a:xfrm>
        </p:spPr>
        <p:txBody>
          <a:bodyPr/>
          <a:lstStyle/>
          <a:p>
            <a:pPr>
              <a:lnSpc>
                <a:spcPct val="90000"/>
              </a:lnSpc>
              <a:buFont typeface="Arial" charset="0"/>
              <a:buNone/>
            </a:pPr>
            <a:r>
              <a:rPr lang="en-US" sz="2800">
                <a:latin typeface="Calibri" charset="0"/>
              </a:rPr>
              <a:t>had crazy idea (1807):</a:t>
            </a:r>
          </a:p>
          <a:p>
            <a:pPr>
              <a:lnSpc>
                <a:spcPct val="90000"/>
              </a:lnSpc>
              <a:buFont typeface="Arial" charset="0"/>
              <a:buNone/>
            </a:pPr>
            <a:r>
              <a:rPr lang="en-US" sz="2000" i="1">
                <a:latin typeface="Calibri" charset="0"/>
              </a:rPr>
              <a:t>	</a:t>
            </a:r>
            <a:r>
              <a:rPr lang="en-US" sz="2000" b="1" i="1">
                <a:latin typeface="Calibri" charset="0"/>
              </a:rPr>
              <a:t>Any</a:t>
            </a:r>
            <a:r>
              <a:rPr lang="en-US" sz="2000" i="1">
                <a:latin typeface="Calibri" charset="0"/>
              </a:rPr>
              <a:t> univariate function can be rewritten as a weighted sum of sines and cosines of different frequencies. </a:t>
            </a:r>
          </a:p>
          <a:p>
            <a:pPr>
              <a:lnSpc>
                <a:spcPct val="90000"/>
              </a:lnSpc>
            </a:pPr>
            <a:r>
              <a:rPr lang="en-US" sz="2800">
                <a:latin typeface="Calibri" charset="0"/>
              </a:rPr>
              <a:t>Don</a:t>
            </a:r>
            <a:r>
              <a:rPr lang="ja-JP" altLang="en-US" sz="2800">
                <a:latin typeface="Calibri" charset="0"/>
              </a:rPr>
              <a:t>’</a:t>
            </a:r>
            <a:r>
              <a:rPr lang="en-US" sz="2800">
                <a:latin typeface="Calibri" charset="0"/>
              </a:rPr>
              <a:t>t believe it?  </a:t>
            </a:r>
          </a:p>
          <a:p>
            <a:pPr lvl="1">
              <a:lnSpc>
                <a:spcPct val="90000"/>
              </a:lnSpc>
            </a:pPr>
            <a:r>
              <a:rPr lang="en-US" sz="2400">
                <a:latin typeface="Calibri" charset="0"/>
              </a:rPr>
              <a:t>Neither did Lagrange, Laplace, Poisson and other big wigs</a:t>
            </a:r>
          </a:p>
          <a:p>
            <a:pPr lvl="1">
              <a:lnSpc>
                <a:spcPct val="90000"/>
              </a:lnSpc>
            </a:pPr>
            <a:r>
              <a:rPr lang="en-US" sz="2400">
                <a:latin typeface="Calibri" charset="0"/>
              </a:rPr>
              <a:t>Not translated into English until 1878!</a:t>
            </a:r>
          </a:p>
          <a:p>
            <a:pPr>
              <a:lnSpc>
                <a:spcPct val="90000"/>
              </a:lnSpc>
            </a:pPr>
            <a:r>
              <a:rPr lang="en-US" sz="2800">
                <a:latin typeface="Calibri" charset="0"/>
              </a:rPr>
              <a:t> But it</a:t>
            </a:r>
            <a:r>
              <a:rPr lang="ja-JP" altLang="en-US" sz="2800">
                <a:latin typeface="Calibri" charset="0"/>
              </a:rPr>
              <a:t>’</a:t>
            </a:r>
            <a:r>
              <a:rPr lang="en-US" sz="2800">
                <a:latin typeface="Calibri" charset="0"/>
              </a:rPr>
              <a:t>s (mostly) true!</a:t>
            </a:r>
          </a:p>
          <a:p>
            <a:pPr lvl="1">
              <a:lnSpc>
                <a:spcPct val="90000"/>
              </a:lnSpc>
            </a:pPr>
            <a:r>
              <a:rPr lang="en-US" sz="2400">
                <a:latin typeface="Calibri" charset="0"/>
              </a:rPr>
              <a:t>called Fourier Series</a:t>
            </a:r>
          </a:p>
          <a:p>
            <a:pPr lvl="1">
              <a:lnSpc>
                <a:spcPct val="90000"/>
              </a:lnSpc>
            </a:pPr>
            <a:r>
              <a:rPr lang="en-US" sz="2400">
                <a:latin typeface="Calibri" charset="0"/>
              </a:rPr>
              <a:t>there are some subtle restrictions</a:t>
            </a:r>
          </a:p>
          <a:p>
            <a:pPr lvl="1">
              <a:lnSpc>
                <a:spcPct val="90000"/>
              </a:lnSpc>
            </a:pPr>
            <a:endParaRPr lang="en-US" sz="2400">
              <a:latin typeface="Calibri" charset="0"/>
            </a:endParaRPr>
          </a:p>
        </p:txBody>
      </p:sp>
      <p:pic>
        <p:nvPicPr>
          <p:cNvPr id="25604" name="Picture 4" descr="J.B.J. Fourier (public domai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638" y="1173870"/>
            <a:ext cx="4525961" cy="553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8" name="Picture 2" descr="http://upload.wikimedia.org/wikipedia/commons/thumb/d/d8/Langrange_portrait.jpg/225px-Langrange_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944" y="3161136"/>
            <a:ext cx="21431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6" descr="http://upload.wikimedia.org/wikipedia/commons/0/03/Legend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7069" y="4610100"/>
            <a:ext cx="152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http://upload.wikimedia.org/wikipedia/commons/thumb/e/e3/Pierre-Simon_Laplace.jpg/225px-Pierre-Simon_Lapla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971800"/>
            <a:ext cx="21431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ular Callout 9"/>
          <p:cNvSpPr/>
          <p:nvPr/>
        </p:nvSpPr>
        <p:spPr>
          <a:xfrm>
            <a:off x="3810000" y="762000"/>
            <a:ext cx="5334000" cy="1600200"/>
          </a:xfrm>
          <a:prstGeom prst="wedgeRoundRectCallout">
            <a:avLst>
              <a:gd name="adj1" fmla="val -8228"/>
              <a:gd name="adj2" fmla="val 8434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i="1" dirty="0">
                <a:solidFill>
                  <a:schemeClr val="tx1"/>
                </a:solidFill>
              </a:rPr>
              <a:t>...the manner in which the author arrives at these equations is not exempt of difficulties and...his analysis to integrate them still leaves something to be desired on the score of generality and even </a:t>
            </a:r>
            <a:r>
              <a:rPr lang="en-US" i="1" dirty="0" err="1">
                <a:solidFill>
                  <a:schemeClr val="tx1"/>
                </a:solidFill>
              </a:rPr>
              <a:t>rigour</a:t>
            </a:r>
            <a:r>
              <a:rPr lang="en-US" dirty="0">
                <a:solidFill>
                  <a:schemeClr val="tx1"/>
                </a:solidFill>
              </a:rPr>
              <a:t>.</a:t>
            </a:r>
          </a:p>
          <a:p>
            <a:pPr algn="ctr">
              <a:defRPr/>
            </a:pPr>
            <a:endParaRPr lang="en-US" dirty="0"/>
          </a:p>
        </p:txBody>
      </p:sp>
      <p:sp>
        <p:nvSpPr>
          <p:cNvPr id="11" name="TextBox 10"/>
          <p:cNvSpPr txBox="1">
            <a:spLocks noChangeArrowheads="1"/>
          </p:cNvSpPr>
          <p:nvPr/>
        </p:nvSpPr>
        <p:spPr bwMode="auto">
          <a:xfrm>
            <a:off x="4648200" y="3200400"/>
            <a:ext cx="104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b="1"/>
              <a:t>Laplace</a:t>
            </a:r>
          </a:p>
        </p:txBody>
      </p:sp>
      <p:sp>
        <p:nvSpPr>
          <p:cNvPr id="12" name="TextBox 11"/>
          <p:cNvSpPr txBox="1">
            <a:spLocks noChangeArrowheads="1"/>
          </p:cNvSpPr>
          <p:nvPr/>
        </p:nvSpPr>
        <p:spPr bwMode="auto">
          <a:xfrm>
            <a:off x="6096000" y="5486400"/>
            <a:ext cx="1223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b="1">
                <a:solidFill>
                  <a:schemeClr val="bg1"/>
                </a:solidFill>
              </a:rPr>
              <a:t>Lagrange</a:t>
            </a:r>
          </a:p>
        </p:txBody>
      </p:sp>
      <p:sp>
        <p:nvSpPr>
          <p:cNvPr id="13" name="TextBox 12"/>
          <p:cNvSpPr txBox="1">
            <a:spLocks noChangeArrowheads="1"/>
          </p:cNvSpPr>
          <p:nvPr/>
        </p:nvSpPr>
        <p:spPr bwMode="auto">
          <a:xfrm>
            <a:off x="4468813" y="6208588"/>
            <a:ext cx="1223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b="1" dirty="0"/>
              <a:t>Legendre</a:t>
            </a:r>
          </a:p>
        </p:txBody>
      </p:sp>
    </p:spTree>
    <p:extLst>
      <p:ext uri="{BB962C8B-B14F-4D97-AF65-F5344CB8AC3E}">
        <p14:creationId xmlns:p14="http://schemas.microsoft.com/office/powerpoint/2010/main" val="2526624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3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3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5604"/>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5529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530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530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25603">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603">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1" grpId="1"/>
      <p:bldP spid="12" grpId="0"/>
      <p:bldP spid="12" grpId="1"/>
      <p:bldP spid="13" grpId="0"/>
      <p:bldP spid="13"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1880</TotalTime>
  <Words>993</Words>
  <Application>Microsoft Macintosh PowerPoint</Application>
  <PresentationFormat>On-screen Show (4:3)</PresentationFormat>
  <Paragraphs>210</Paragraphs>
  <Slides>48</Slides>
  <Notes>1</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Office Theme</vt:lpstr>
      <vt:lpstr>Equation</vt:lpstr>
      <vt:lpstr>CSC589 Introduction to Computer Vision Lecture 7</vt:lpstr>
      <vt:lpstr>Last lecture</vt:lpstr>
      <vt:lpstr>Today’s lecture</vt:lpstr>
      <vt:lpstr>Hybrid Image</vt:lpstr>
      <vt:lpstr>Hybrid Image</vt:lpstr>
      <vt:lpstr>PowerPoint Presentation</vt:lpstr>
      <vt:lpstr>PowerPoint Presentation</vt:lpstr>
      <vt:lpstr>How is that a 4MP image can be compressed to a few hundred KB without a noticeable change?</vt:lpstr>
      <vt:lpstr>Jean Baptiste Joseph Fourier (1768-1830)</vt:lpstr>
      <vt:lpstr>Overview of Fourier Transform</vt:lpstr>
      <vt:lpstr>Sine Wave</vt:lpstr>
      <vt:lpstr>A sum of sines</vt:lpstr>
      <vt:lpstr>Frequency Spectra</vt:lpstr>
      <vt:lpstr>Why decompose signals into sine waves?</vt:lpstr>
      <vt:lpstr>Frequency Spectra</vt:lpstr>
      <vt:lpstr>Frequency Spectra</vt:lpstr>
      <vt:lpstr>Frequency Spectra</vt:lpstr>
      <vt:lpstr>Frequency Spectra</vt:lpstr>
      <vt:lpstr>Frequency Spectra</vt:lpstr>
      <vt:lpstr>Frequency Spectra</vt:lpstr>
      <vt:lpstr>Frequency Spectra</vt:lpstr>
      <vt:lpstr>Fourier Transform</vt:lpstr>
      <vt:lpstr>Fourier Transform</vt:lpstr>
      <vt:lpstr>Example: Music</vt:lpstr>
      <vt:lpstr>Other signals</vt:lpstr>
      <vt:lpstr>Fourier Analysis of Images</vt:lpstr>
      <vt:lpstr>Spatial Frequency in Image</vt:lpstr>
      <vt:lpstr>Spatial Frequency in Image</vt:lpstr>
      <vt:lpstr>Fourier Transform</vt:lpstr>
      <vt:lpstr>Fourier Transform</vt:lpstr>
      <vt:lpstr>2D Fourier Transform Basis</vt:lpstr>
      <vt:lpstr>2D discrete Fourier transform</vt:lpstr>
      <vt:lpstr>2D discrete Fourier transform</vt:lpstr>
      <vt:lpstr>2D discrete Fourier transform</vt:lpstr>
      <vt:lpstr>Fourier Transform of Images</vt:lpstr>
      <vt:lpstr>Fourier Transform of Images</vt:lpstr>
      <vt:lpstr>Fourier Transform of Images</vt:lpstr>
      <vt:lpstr>FT of natural images</vt:lpstr>
      <vt:lpstr>Fourier analysis in images</vt:lpstr>
      <vt:lpstr>Signals can be composed</vt:lpstr>
      <vt:lpstr>PowerPoint Presentation</vt:lpstr>
      <vt:lpstr>PowerPoint Presentation</vt:lpstr>
      <vt:lpstr>Fourier transform in Numpy</vt:lpstr>
      <vt:lpstr>Exercise</vt:lpstr>
      <vt:lpstr>Exercise 2</vt:lpstr>
      <vt:lpstr>Next Lecture</vt:lpstr>
      <vt:lpstr>Fourier Transform</vt:lpstr>
      <vt:lpstr>The Convolution Theorem</vt:lpstr>
    </vt:vector>
  </TitlesOfParts>
  <Company>American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CSC589 Introduction to Computer Vision Lecture 6 </dc:title>
  <dc:creator>Bei Xiao</dc:creator>
  <cp:lastModifiedBy>Bei Xiao</cp:lastModifiedBy>
  <cp:revision>290</cp:revision>
  <dcterms:created xsi:type="dcterms:W3CDTF">2015-02-01T15:40:32Z</dcterms:created>
  <dcterms:modified xsi:type="dcterms:W3CDTF">2015-02-05T18:18:20Z</dcterms:modified>
</cp:coreProperties>
</file>