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Microsoft_Equation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311" r:id="rId5"/>
    <p:sldId id="262" r:id="rId6"/>
    <p:sldId id="260" r:id="rId7"/>
    <p:sldId id="274" r:id="rId8"/>
    <p:sldId id="314" r:id="rId9"/>
    <p:sldId id="267" r:id="rId10"/>
    <p:sldId id="263" r:id="rId11"/>
    <p:sldId id="276" r:id="rId12"/>
    <p:sldId id="277" r:id="rId13"/>
    <p:sldId id="278" r:id="rId14"/>
    <p:sldId id="279" r:id="rId15"/>
    <p:sldId id="309" r:id="rId16"/>
    <p:sldId id="281" r:id="rId17"/>
    <p:sldId id="280" r:id="rId18"/>
    <p:sldId id="282" r:id="rId19"/>
    <p:sldId id="283" r:id="rId20"/>
    <p:sldId id="285" r:id="rId21"/>
    <p:sldId id="312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5" r:id="rId31"/>
    <p:sldId id="296" r:id="rId32"/>
    <p:sldId id="298" r:id="rId33"/>
    <p:sldId id="299" r:id="rId34"/>
    <p:sldId id="300" r:id="rId35"/>
    <p:sldId id="301" r:id="rId36"/>
    <p:sldId id="302" r:id="rId37"/>
    <p:sldId id="305" r:id="rId38"/>
    <p:sldId id="304" r:id="rId39"/>
    <p:sldId id="310" r:id="rId40"/>
    <p:sldId id="306" r:id="rId41"/>
    <p:sldId id="307" r:id="rId42"/>
    <p:sldId id="303" r:id="rId43"/>
    <p:sldId id="308" r:id="rId44"/>
    <p:sldId id="313" r:id="rId45"/>
    <p:sldId id="284" r:id="rId46"/>
    <p:sldId id="297" r:id="rId47"/>
    <p:sldId id="259" r:id="rId48"/>
    <p:sldId id="275" r:id="rId49"/>
    <p:sldId id="261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i Xiao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commentAuthors" Target="commentAuthors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CECB0-56CB-D84A-9B0B-9C23BC5818E3}" type="datetimeFigureOut">
              <a:rPr lang="en-US" smtClean="0"/>
              <a:t>2/8/15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B5C81-E3C4-D949-8E1F-369791323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14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04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9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0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1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7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6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6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2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9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58854-448C-E748-8651-6AF1315D6712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3CF3A-F246-D245-B51A-1A9C526E4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2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ft%20with%20Pytho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w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CSC589 Introduction to Computer Vision</a:t>
            </a:r>
            <a:br>
              <a:rPr lang="en-US" dirty="0" smtClean="0"/>
            </a:br>
            <a:r>
              <a:rPr lang="en-US" dirty="0" smtClean="0"/>
              <a:t>Lecture 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7857" y="3886200"/>
            <a:ext cx="7112000" cy="1752600"/>
          </a:xfrm>
        </p:spPr>
        <p:txBody>
          <a:bodyPr/>
          <a:lstStyle/>
          <a:p>
            <a:r>
              <a:rPr lang="en-US" dirty="0" smtClean="0"/>
              <a:t>Applications of Fourier Transform, Sampling</a:t>
            </a:r>
          </a:p>
          <a:p>
            <a:r>
              <a:rPr lang="en-US" dirty="0" smtClean="0"/>
              <a:t>Bei Xiao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4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Application: Texture analysis</a:t>
            </a:r>
            <a:endParaRPr lang="en-US" dirty="0"/>
          </a:p>
        </p:txBody>
      </p:sp>
      <p:pic>
        <p:nvPicPr>
          <p:cNvPr id="9" name="Content Placeholder 8" descr="jeanFF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175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high frequencies?</a:t>
            </a:r>
            <a:endParaRPr lang="en-US" dirty="0"/>
          </a:p>
        </p:txBody>
      </p:sp>
      <p:pic>
        <p:nvPicPr>
          <p:cNvPr id="4" name="Content Placeholder 3" descr="Screen Shot 2015-02-08 at 3.59.2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r="4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165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high frequencies?</a:t>
            </a:r>
            <a:endParaRPr lang="en-US" dirty="0"/>
          </a:p>
        </p:txBody>
      </p:sp>
      <p:pic>
        <p:nvPicPr>
          <p:cNvPr id="5" name="Content Placeholder 4" descr="Screen Shot 2015-02-08 at 4.00.0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" b="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857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low frequencies?</a:t>
            </a:r>
            <a:endParaRPr lang="en-US" dirty="0"/>
          </a:p>
        </p:txBody>
      </p:sp>
      <p:pic>
        <p:nvPicPr>
          <p:cNvPr id="4" name="Content Placeholder 3" descr="Screen Shot 2015-02-08 at 4.03.3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r="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490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low frequencies?</a:t>
            </a:r>
            <a:endParaRPr lang="en-US" dirty="0"/>
          </a:p>
        </p:txBody>
      </p:sp>
      <p:pic>
        <p:nvPicPr>
          <p:cNvPr id="5" name="Content Placeholder 4" descr="Screen Shot 2015-02-08 at 4.07.5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r="2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210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FFT in 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FFT</a:t>
            </a:r>
            <a:endParaRPr lang="en-US" dirty="0"/>
          </a:p>
          <a:p>
            <a:pPr marL="40005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f = np.fft.fft2(</a:t>
            </a:r>
            <a:r>
              <a:rPr lang="en-US" dirty="0" err="1">
                <a:solidFill>
                  <a:srgbClr val="FF0000"/>
                </a:solidFill>
              </a:rPr>
              <a:t>img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400050" lvl="1" indent="0">
              <a:buNone/>
            </a:pPr>
            <a:r>
              <a:rPr lang="en-US" dirty="0" err="1">
                <a:solidFill>
                  <a:srgbClr val="FF0000"/>
                </a:solidFill>
              </a:rPr>
              <a:t>fshift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err="1">
                <a:solidFill>
                  <a:srgbClr val="FF0000"/>
                </a:solidFill>
              </a:rPr>
              <a:t>np.fft.fftshift</a:t>
            </a:r>
            <a:r>
              <a:rPr lang="en-US" dirty="0">
                <a:solidFill>
                  <a:srgbClr val="FF0000"/>
                </a:solidFill>
              </a:rPr>
              <a:t>(f)</a:t>
            </a:r>
          </a:p>
          <a:p>
            <a:pPr marL="400050" lvl="1" indent="0">
              <a:buNone/>
            </a:pPr>
            <a:r>
              <a:rPr lang="en-US" dirty="0" err="1">
                <a:solidFill>
                  <a:srgbClr val="FF0000"/>
                </a:solidFill>
              </a:rPr>
              <a:t>magnitude_spectrum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 30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err="1">
                <a:solidFill>
                  <a:srgbClr val="FF0000"/>
                </a:solidFill>
              </a:rPr>
              <a:t>np.log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np.abs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fshift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phase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np.angle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fshift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Inverse FFT</a:t>
            </a:r>
          </a:p>
          <a:p>
            <a:pPr marL="40005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rows, cols = </a:t>
            </a:r>
            <a:r>
              <a:rPr lang="en-US" dirty="0" err="1">
                <a:solidFill>
                  <a:srgbClr val="FF0000"/>
                </a:solidFill>
              </a:rPr>
              <a:t>img.shape</a:t>
            </a:r>
            <a:endParaRPr lang="en-US" dirty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crow, </a:t>
            </a:r>
            <a:r>
              <a:rPr lang="en-US" dirty="0" err="1">
                <a:solidFill>
                  <a:srgbClr val="FF0000"/>
                </a:solidFill>
              </a:rPr>
              <a:t>ccol</a:t>
            </a:r>
            <a:r>
              <a:rPr lang="en-US" dirty="0">
                <a:solidFill>
                  <a:srgbClr val="FF0000"/>
                </a:solidFill>
              </a:rPr>
              <a:t> = rows/2 , cols/2 # </a:t>
            </a:r>
            <a:r>
              <a:rPr lang="en-US" dirty="0" smtClean="0">
                <a:solidFill>
                  <a:srgbClr val="FF0000"/>
                </a:solidFill>
              </a:rPr>
              <a:t>center of the image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err="1">
                <a:solidFill>
                  <a:srgbClr val="FF0000"/>
                </a:solidFill>
              </a:rPr>
              <a:t>fshift</a:t>
            </a:r>
            <a:r>
              <a:rPr lang="en-US" dirty="0">
                <a:solidFill>
                  <a:srgbClr val="FF0000"/>
                </a:solidFill>
              </a:rPr>
              <a:t>[crow-5:crow+5, ccol-5:ccol+5] = 0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f_ishift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np.fft.ifftshift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fshift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 err="1">
                <a:solidFill>
                  <a:srgbClr val="FF0000"/>
                </a:solidFill>
              </a:rPr>
              <a:t>img_back</a:t>
            </a:r>
            <a:r>
              <a:rPr lang="en-US" dirty="0">
                <a:solidFill>
                  <a:srgbClr val="FF0000"/>
                </a:solidFill>
              </a:rPr>
              <a:t> = np.fft.ifft2(</a:t>
            </a:r>
            <a:r>
              <a:rPr lang="en-US" dirty="0" err="1">
                <a:solidFill>
                  <a:srgbClr val="FF0000"/>
                </a:solidFill>
              </a:rPr>
              <a:t>f_ishift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2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2D discrete Fourier transform</a:t>
            </a:r>
            <a:endParaRPr lang="en-US" dirty="0"/>
          </a:p>
        </p:txBody>
      </p:sp>
      <p:pic>
        <p:nvPicPr>
          <p:cNvPr id="5" name="Picture 4" descr="Screen Shot 2015-02-05 at 9.09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6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6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Working with DFT (Discrete Fourier Transform)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 complex part bothering you yet?</a:t>
            </a:r>
          </a:p>
          <a:p>
            <a:r>
              <a:rPr lang="en-US" dirty="0" smtClean="0"/>
              <a:t>Let’s look at a different representation </a:t>
            </a:r>
          </a:p>
          <a:p>
            <a:r>
              <a:rPr lang="en-US" dirty="0" smtClean="0"/>
              <a:t>Every complex number can also be represented as:    Z = </a:t>
            </a:r>
            <a:r>
              <a:rPr lang="en-US" dirty="0" err="1" smtClean="0"/>
              <a:t>x+jy</a:t>
            </a:r>
            <a:r>
              <a:rPr lang="en-US" dirty="0" smtClean="0"/>
              <a:t> = </a:t>
            </a:r>
            <a:r>
              <a:rPr lang="en-US" dirty="0" err="1" smtClean="0"/>
              <a:t>re</a:t>
            </a:r>
            <a:r>
              <a:rPr lang="en-US" baseline="30000" dirty="0" err="1" smtClean="0"/>
              <a:t>jθ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r- magnitude (real number), r = abs(Z) or </a:t>
            </a:r>
          </a:p>
          <a:p>
            <a:r>
              <a:rPr lang="el-GR" dirty="0" smtClean="0"/>
              <a:t>Θ</a:t>
            </a:r>
            <a:r>
              <a:rPr lang="en-US" dirty="0" smtClean="0"/>
              <a:t>-phase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508432"/>
              </p:ext>
            </p:extLst>
          </p:nvPr>
        </p:nvGraphicFramePr>
        <p:xfrm>
          <a:off x="7770495" y="4264666"/>
          <a:ext cx="1064579" cy="520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Equation" r:id="rId3" imgW="571500" imgH="279400" progId="Equation.3">
                  <p:embed/>
                </p:oleObj>
              </mc:Choice>
              <mc:Fallback>
                <p:oleObj name="Equation" r:id="rId3" imgW="571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70495" y="4264666"/>
                        <a:ext cx="1064579" cy="520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570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and Magnitude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799416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Fourier transform of a real function is complex</a:t>
            </a:r>
          </a:p>
          <a:p>
            <a:pPr lvl="1"/>
            <a:r>
              <a:rPr lang="en-US" dirty="0" smtClean="0"/>
              <a:t>Difficult to plot, visualize, instead we can think of phase and magnitude of the transform</a:t>
            </a:r>
          </a:p>
          <a:p>
            <a:r>
              <a:rPr lang="en-US" dirty="0" smtClean="0"/>
              <a:t>Phase is the phase of the complex transform</a:t>
            </a:r>
          </a:p>
          <a:p>
            <a:r>
              <a:rPr lang="en-US" dirty="0" smtClean="0"/>
              <a:t>Magnitude is the magnitude of the complex transform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763233" y="1619530"/>
            <a:ext cx="37994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Curious fact</a:t>
            </a:r>
          </a:p>
          <a:p>
            <a:r>
              <a:rPr lang="en-US" dirty="0" smtClean="0"/>
              <a:t>All natural images have about the same magnitude transform Demonstration </a:t>
            </a:r>
          </a:p>
          <a:p>
            <a:r>
              <a:rPr lang="en-US" dirty="0" smtClean="0"/>
              <a:t>Take two pictures, swap the phase transform, compute the inverse, what does the result look like? </a:t>
            </a:r>
          </a:p>
        </p:txBody>
      </p:sp>
    </p:spTree>
    <p:extLst>
      <p:ext uri="{BB962C8B-B14F-4D97-AF65-F5344CB8AC3E}">
        <p14:creationId xmlns:p14="http://schemas.microsoft.com/office/powerpoint/2010/main" val="162177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and Magnitude</a:t>
            </a:r>
            <a:endParaRPr lang="en-US" dirty="0"/>
          </a:p>
        </p:txBody>
      </p:sp>
      <p:pic>
        <p:nvPicPr>
          <p:cNvPr id="5" name="Content Placeholder 4" descr="ChlnPhas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1417638"/>
            <a:ext cx="8936786" cy="4914888"/>
          </a:xfrm>
        </p:spPr>
      </p:pic>
      <p:sp>
        <p:nvSpPr>
          <p:cNvPr id="6" name="TextBox 5"/>
          <p:cNvSpPr txBox="1"/>
          <p:nvPr/>
        </p:nvSpPr>
        <p:spPr>
          <a:xfrm>
            <a:off x="6170523" y="5312882"/>
            <a:ext cx="193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much new image, but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Fourier transform and frequency domain</a:t>
            </a:r>
          </a:p>
          <a:p>
            <a:pPr lvl="1"/>
            <a:r>
              <a:rPr lang="en-US" dirty="0" smtClean="0"/>
              <a:t>Fourier transformation in 1d signal</a:t>
            </a:r>
          </a:p>
          <a:p>
            <a:pPr lvl="1"/>
            <a:r>
              <a:rPr lang="en-US" dirty="0" smtClean="0"/>
              <a:t>Fourier transform of images</a:t>
            </a:r>
          </a:p>
          <a:p>
            <a:pPr lvl="1"/>
            <a:r>
              <a:rPr lang="en-US" dirty="0" smtClean="0"/>
              <a:t>Fourier transform in Python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Reminder: Read your text book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3.4.  Homework 2 is out and will be Due on Thursday, Feb 19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(extended). Start early! </a:t>
            </a:r>
          </a:p>
        </p:txBody>
      </p:sp>
    </p:spTree>
    <p:extLst>
      <p:ext uri="{BB962C8B-B14F-4D97-AF65-F5344CB8AC3E}">
        <p14:creationId xmlns:p14="http://schemas.microsoft.com/office/powerpoint/2010/main" val="307321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happens if you reverse Fourier without the phase?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an image</a:t>
            </a:r>
          </a:p>
          <a:p>
            <a:r>
              <a:rPr lang="en-US" dirty="0" smtClean="0"/>
              <a:t>Compute magnitude and phase of the image</a:t>
            </a:r>
          </a:p>
          <a:p>
            <a:r>
              <a:rPr lang="en-US" dirty="0" smtClean="0"/>
              <a:t>Reverse the ONLY magnitude back</a:t>
            </a:r>
          </a:p>
          <a:p>
            <a:r>
              <a:rPr lang="en-US" dirty="0" smtClean="0"/>
              <a:t>Image histogram equalize the reversed FFT image</a:t>
            </a:r>
          </a:p>
          <a:p>
            <a:r>
              <a:rPr lang="en-US" dirty="0" smtClean="0"/>
              <a:t>Display the image</a:t>
            </a:r>
          </a:p>
          <a:p>
            <a:r>
              <a:rPr lang="en-US" dirty="0" smtClean="0"/>
              <a:t>What happens?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5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happens if you reverse Fourier without the phase? </a:t>
            </a:r>
            <a:endParaRPr lang="en-US" dirty="0"/>
          </a:p>
        </p:txBody>
      </p:sp>
      <p:pic>
        <p:nvPicPr>
          <p:cNvPr id="4" name="Content Placeholder 3" descr="cln1fil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1792269" y="2428875"/>
            <a:ext cx="6434156" cy="3538538"/>
          </a:xfrm>
        </p:spPr>
      </p:pic>
      <p:sp>
        <p:nvSpPr>
          <p:cNvPr id="5" name="TextBox 4"/>
          <p:cNvSpPr txBox="1"/>
          <p:nvPr/>
        </p:nvSpPr>
        <p:spPr>
          <a:xfrm>
            <a:off x="1984375" y="1619250"/>
            <a:ext cx="574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Same frequency, abstract nonsense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3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et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939800"/>
            <a:ext cx="50419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8 at 7.52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698500"/>
            <a:ext cx="71120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7.5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98500"/>
            <a:ext cx="7531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8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eb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889000"/>
            <a:ext cx="50546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8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8 at 7.53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685800"/>
            <a:ext cx="69342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3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2-08 at 7.5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584200"/>
            <a:ext cx="69088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5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7.5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647700"/>
            <a:ext cx="65913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4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8 at 7.5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749300"/>
            <a:ext cx="54102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1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Fourier Transform</a:t>
            </a:r>
          </a:p>
          <a:p>
            <a:r>
              <a:rPr lang="en-US" dirty="0" smtClean="0"/>
              <a:t>Filtering in Frequency domain</a:t>
            </a:r>
          </a:p>
          <a:p>
            <a:r>
              <a:rPr lang="en-US" dirty="0" smtClean="0"/>
              <a:t>Python exercises </a:t>
            </a:r>
            <a:r>
              <a:rPr lang="en-US" dirty="0" smtClean="0"/>
              <a:t>Here </a:t>
            </a:r>
            <a:r>
              <a:rPr lang="en-US" dirty="0" smtClean="0"/>
              <a:t>is a useful tutorial on </a:t>
            </a:r>
            <a:r>
              <a:rPr lang="en-US" dirty="0" err="1" smtClean="0"/>
              <a:t>fft</a:t>
            </a:r>
            <a:r>
              <a:rPr lang="en-US" dirty="0" smtClean="0"/>
              <a:t> with </a:t>
            </a:r>
            <a:r>
              <a:rPr lang="en-US" dirty="0" err="1" smtClean="0"/>
              <a:t>numpy:</a:t>
            </a:r>
            <a:r>
              <a:rPr lang="en-US" dirty="0" err="1" smtClean="0">
                <a:hlinkClick r:id="rId2" action="ppaction://hlinkfile"/>
              </a:rPr>
              <a:t>http</a:t>
            </a:r>
            <a:r>
              <a:rPr lang="en-US" dirty="0" smtClean="0">
                <a:hlinkClick r:id="rId2" action="ppaction://hlinkfile"/>
              </a:rPr>
              <a:t>://docs.opencv.org/trunk/doc/py_tutorials/py_imgproc/py_transforms/py_fourier_transform/py_fourier_transform.html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4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The Convolution Theorem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200608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The Fourier transform of the convolution of two functions is the product of their Fourier transforms</a:t>
            </a: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Calibri" charset="0"/>
              </a:rPr>
              <a:t>Convolution</a:t>
            </a:r>
            <a:r>
              <a:rPr lang="en-US" dirty="0">
                <a:latin typeface="Calibri" charset="0"/>
              </a:rPr>
              <a:t> in spatial domain is equivalent to </a:t>
            </a:r>
            <a:r>
              <a:rPr lang="en-US" b="1" dirty="0">
                <a:latin typeface="Calibri" charset="0"/>
              </a:rPr>
              <a:t>multiplication</a:t>
            </a:r>
            <a:r>
              <a:rPr lang="en-US" dirty="0">
                <a:latin typeface="Calibri" charset="0"/>
              </a:rPr>
              <a:t> in frequency domain!</a:t>
            </a: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  <p:graphicFrame>
        <p:nvGraphicFramePr>
          <p:cNvPr id="63491" name="Object 4"/>
          <p:cNvGraphicFramePr>
            <a:graphicFrameLocks noChangeAspect="1"/>
          </p:cNvGraphicFramePr>
          <p:nvPr/>
        </p:nvGraphicFramePr>
        <p:xfrm>
          <a:off x="2397125" y="2051050"/>
          <a:ext cx="400367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Equation" r:id="rId3" imgW="1231366" imgH="203112" progId="Equation.3">
                  <p:embed/>
                </p:oleObj>
              </mc:Choice>
              <mc:Fallback>
                <p:oleObj name="Equation" r:id="rId3" imgW="123136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2051050"/>
                        <a:ext cx="400367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997200" y="4267200"/>
          <a:ext cx="44704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Equation" r:id="rId5" imgW="1320800" imgH="228600" progId="Equation.3">
                  <p:embed/>
                </p:oleObj>
              </mc:Choice>
              <mc:Fallback>
                <p:oleObj name="Equation" r:id="rId5" imgW="1320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200" y="4267200"/>
                        <a:ext cx="44704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17625" y="5349875"/>
            <a:ext cx="663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This is extremely handy!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05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averaging</a:t>
            </a:r>
            <a:endParaRPr lang="en-US" dirty="0"/>
          </a:p>
        </p:txBody>
      </p:sp>
      <p:pic>
        <p:nvPicPr>
          <p:cNvPr id="5" name="Picture 4" descr="Screen Shot 2015-02-08 at 7.5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665327"/>
            <a:ext cx="75438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averaging</a:t>
            </a:r>
            <a:endParaRPr lang="en-US" dirty="0"/>
          </a:p>
        </p:txBody>
      </p:sp>
      <p:pic>
        <p:nvPicPr>
          <p:cNvPr id="3" name="Picture 2" descr="Screen Shot 2015-02-08 at 8.00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527902"/>
            <a:ext cx="74295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4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pixel-wise multiply the DFT (Discrete Fourier Transform) of the input image by the DFT of the filter</a:t>
            </a:r>
          </a:p>
          <a:p>
            <a:r>
              <a:rPr lang="en-US" dirty="0" smtClean="0"/>
              <a:t>Frequencies where the magnitude of the response of the filter are new zero (black in the images) will be removed.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9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08 at 8.02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6100"/>
            <a:ext cx="74676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1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8.0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914400"/>
            <a:ext cx="70993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7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8.0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041400"/>
            <a:ext cx="7175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3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Filtering in spatial domain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39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6554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6554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6554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6554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6554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6554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6555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6555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6555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6555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555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555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555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555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555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555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556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665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Filtering in frequency domain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45232" r="61539" b="12923"/>
          <a:stretch>
            <a:fillRect/>
          </a:stretch>
        </p:blipFill>
        <p:spPr bwMode="auto">
          <a:xfrm>
            <a:off x="7543800" y="533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3" t="52437" r="24097" b="18646"/>
          <a:stretch>
            <a:fillRect/>
          </a:stretch>
        </p:blipFill>
        <p:spPr bwMode="auto">
          <a:xfrm>
            <a:off x="6477000" y="2514600"/>
            <a:ext cx="22860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59259" r="44444" b="5185"/>
          <a:stretch>
            <a:fillRect/>
          </a:stretch>
        </p:blipFill>
        <p:spPr bwMode="auto">
          <a:xfrm>
            <a:off x="0" y="4867275"/>
            <a:ext cx="28194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t="62222" r="14815" b="8148"/>
          <a:stretch>
            <a:fillRect/>
          </a:stretch>
        </p:blipFill>
        <p:spPr bwMode="auto">
          <a:xfrm>
            <a:off x="4724400" y="4789488"/>
            <a:ext cx="28956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t="14815" r="9259" b="46667"/>
          <a:stretch>
            <a:fillRect/>
          </a:stretch>
        </p:blipFill>
        <p:spPr bwMode="auto">
          <a:xfrm>
            <a:off x="3505200" y="2362200"/>
            <a:ext cx="24384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4815" r="44444" b="46667"/>
          <a:stretch>
            <a:fillRect/>
          </a:stretch>
        </p:blipFill>
        <p:spPr bwMode="auto">
          <a:xfrm>
            <a:off x="0" y="2286000"/>
            <a:ext cx="28194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ight Arrow 28"/>
          <p:cNvSpPr/>
          <p:nvPr/>
        </p:nvSpPr>
        <p:spPr>
          <a:xfrm rot="5400000">
            <a:off x="7429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5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019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276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572" name="TextBox 34"/>
          <p:cNvSpPr txBox="1">
            <a:spLocks noChangeArrowheads="1"/>
          </p:cNvSpPr>
          <p:nvPr/>
        </p:nvSpPr>
        <p:spPr bwMode="auto">
          <a:xfrm>
            <a:off x="2895600" y="274320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FFT</a:t>
            </a:r>
          </a:p>
        </p:txBody>
      </p:sp>
      <p:sp>
        <p:nvSpPr>
          <p:cNvPr id="66573" name="TextBox 35"/>
          <p:cNvSpPr txBox="1">
            <a:spLocks noChangeArrowheads="1"/>
          </p:cNvSpPr>
          <p:nvPr/>
        </p:nvSpPr>
        <p:spPr bwMode="auto">
          <a:xfrm>
            <a:off x="7315200" y="175260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FFT</a:t>
            </a:r>
          </a:p>
        </p:txBody>
      </p:sp>
      <p:sp>
        <p:nvSpPr>
          <p:cNvPr id="66574" name="TextBox 37"/>
          <p:cNvSpPr txBox="1">
            <a:spLocks noChangeArrowheads="1"/>
          </p:cNvSpPr>
          <p:nvPr/>
        </p:nvSpPr>
        <p:spPr bwMode="auto">
          <a:xfrm>
            <a:off x="3048000" y="5334000"/>
            <a:ext cx="141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5906293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42263" y="6550025"/>
            <a:ext cx="12017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Slide: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Hoiem</a:t>
            </a:r>
            <a:endParaRPr lang="en-US" sz="1400" dirty="0">
              <a:solidFill>
                <a:schemeClr val="bg1">
                  <a:lumMod val="50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96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with FFT in 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3800" dirty="0" err="1" smtClean="0">
                <a:solidFill>
                  <a:srgbClr val="FF0000"/>
                </a:solidFill>
              </a:rPr>
              <a:t>img</a:t>
            </a:r>
            <a:r>
              <a:rPr lang="en-US" sz="3800" dirty="0" smtClean="0">
                <a:solidFill>
                  <a:srgbClr val="FF0000"/>
                </a:solidFill>
              </a:rPr>
              <a:t> </a:t>
            </a:r>
            <a:r>
              <a:rPr lang="en-US" sz="3800" dirty="0">
                <a:solidFill>
                  <a:srgbClr val="FF0000"/>
                </a:solidFill>
              </a:rPr>
              <a:t>= </a:t>
            </a:r>
            <a:r>
              <a:rPr lang="en-US" sz="3800" dirty="0" err="1">
                <a:solidFill>
                  <a:srgbClr val="FF0000"/>
                </a:solidFill>
              </a:rPr>
              <a:t>plt.imread</a:t>
            </a:r>
            <a:r>
              <a:rPr lang="en-US" sz="3800" dirty="0">
                <a:solidFill>
                  <a:srgbClr val="FF0000"/>
                </a:solidFill>
              </a:rPr>
              <a:t>('</a:t>
            </a:r>
            <a:r>
              <a:rPr lang="en-US" sz="3800" dirty="0" err="1">
                <a:solidFill>
                  <a:srgbClr val="FF0000"/>
                </a:solidFill>
              </a:rPr>
              <a:t>cheetah.png</a:t>
            </a:r>
            <a:r>
              <a:rPr lang="en-US" sz="3800" dirty="0">
                <a:solidFill>
                  <a:srgbClr val="FF0000"/>
                </a:solidFill>
              </a:rPr>
              <a:t>'</a:t>
            </a:r>
            <a:r>
              <a:rPr lang="en-US" sz="3800" dirty="0" smtClean="0">
                <a:solidFill>
                  <a:srgbClr val="FF0000"/>
                </a:solidFill>
              </a:rPr>
              <a:t>)</a:t>
            </a:r>
          </a:p>
          <a:p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# prepare an 1-D Gaussian convolution kernel</a:t>
            </a:r>
          </a:p>
          <a:p>
            <a:r>
              <a:rPr lang="en-US" sz="3800" dirty="0">
                <a:solidFill>
                  <a:srgbClr val="FF0000"/>
                </a:solidFill>
              </a:rPr>
              <a:t>t = </a:t>
            </a:r>
            <a:r>
              <a:rPr lang="en-US" sz="3800" dirty="0" err="1">
                <a:solidFill>
                  <a:srgbClr val="FF0000"/>
                </a:solidFill>
              </a:rPr>
              <a:t>np.linspace</a:t>
            </a:r>
            <a:r>
              <a:rPr lang="en-US" sz="3800" dirty="0">
                <a:solidFill>
                  <a:srgbClr val="FF0000"/>
                </a:solidFill>
              </a:rPr>
              <a:t>(-10, 10, 30)</a:t>
            </a:r>
          </a:p>
          <a:p>
            <a:r>
              <a:rPr lang="en-US" sz="3800" dirty="0">
                <a:solidFill>
                  <a:srgbClr val="FF0000"/>
                </a:solidFill>
              </a:rPr>
              <a:t>bump = </a:t>
            </a:r>
            <a:r>
              <a:rPr lang="en-US" sz="3800" dirty="0" err="1">
                <a:solidFill>
                  <a:srgbClr val="FF0000"/>
                </a:solidFill>
              </a:rPr>
              <a:t>np.exp</a:t>
            </a:r>
            <a:r>
              <a:rPr lang="en-US" sz="3800" dirty="0">
                <a:solidFill>
                  <a:srgbClr val="FF0000"/>
                </a:solidFill>
              </a:rPr>
              <a:t>(-0.1*t**2)</a:t>
            </a:r>
          </a:p>
          <a:p>
            <a:r>
              <a:rPr lang="en-US" sz="3800" dirty="0">
                <a:solidFill>
                  <a:srgbClr val="FF0000"/>
                </a:solidFill>
              </a:rPr>
              <a:t>bump /= </a:t>
            </a:r>
            <a:r>
              <a:rPr lang="en-US" sz="3800" dirty="0" err="1">
                <a:solidFill>
                  <a:srgbClr val="FF0000"/>
                </a:solidFill>
              </a:rPr>
              <a:t>np.trapz</a:t>
            </a:r>
            <a:r>
              <a:rPr lang="en-US" sz="3800" dirty="0">
                <a:solidFill>
                  <a:srgbClr val="FF0000"/>
                </a:solidFill>
              </a:rPr>
              <a:t>(bump) # normalize the integral to 1</a:t>
            </a:r>
          </a:p>
          <a:p>
            <a:r>
              <a:rPr lang="en-US" sz="3800" dirty="0">
                <a:solidFill>
                  <a:srgbClr val="FF0000"/>
                </a:solidFill>
              </a:rPr>
              <a:t># make a 2-D kernel out of it</a:t>
            </a:r>
          </a:p>
          <a:p>
            <a:r>
              <a:rPr lang="en-US" sz="3800" dirty="0">
                <a:solidFill>
                  <a:srgbClr val="FF0000"/>
                </a:solidFill>
              </a:rPr>
              <a:t>kernel = bump[:,</a:t>
            </a:r>
            <a:r>
              <a:rPr lang="en-US" sz="3800" dirty="0" err="1">
                <a:solidFill>
                  <a:srgbClr val="FF0000"/>
                </a:solidFill>
              </a:rPr>
              <a:t>np.newaxis</a:t>
            </a:r>
            <a:r>
              <a:rPr lang="en-US" sz="3800" dirty="0">
                <a:solidFill>
                  <a:srgbClr val="FF0000"/>
                </a:solidFill>
              </a:rPr>
              <a:t>] * bump[</a:t>
            </a:r>
            <a:r>
              <a:rPr lang="en-US" sz="3800" dirty="0" err="1">
                <a:solidFill>
                  <a:srgbClr val="FF0000"/>
                </a:solidFill>
              </a:rPr>
              <a:t>np.newaxis</a:t>
            </a:r>
            <a:r>
              <a:rPr lang="en-US" sz="3800" dirty="0">
                <a:solidFill>
                  <a:srgbClr val="FF0000"/>
                </a:solidFill>
              </a:rPr>
              <a:t>,:]</a:t>
            </a:r>
          </a:p>
          <a:p>
            <a:endParaRPr lang="en-US" sz="3800" dirty="0" smtClean="0">
              <a:solidFill>
                <a:srgbClr val="FF0000"/>
              </a:solidFill>
            </a:endParaRPr>
          </a:p>
          <a:p>
            <a:r>
              <a:rPr lang="en-US" sz="3800" dirty="0" smtClean="0">
                <a:solidFill>
                  <a:srgbClr val="FF0000"/>
                </a:solidFill>
              </a:rPr>
              <a:t># </a:t>
            </a:r>
            <a:r>
              <a:rPr lang="en-US" sz="3800" dirty="0">
                <a:solidFill>
                  <a:srgbClr val="FF0000"/>
                </a:solidFill>
              </a:rPr>
              <a:t>padded </a:t>
            </a:r>
            <a:r>
              <a:rPr lang="en-US" sz="3800" dirty="0" err="1">
                <a:solidFill>
                  <a:srgbClr val="FF0000"/>
                </a:solidFill>
              </a:rPr>
              <a:t>fourier</a:t>
            </a:r>
            <a:r>
              <a:rPr lang="en-US" sz="3800" dirty="0">
                <a:solidFill>
                  <a:srgbClr val="FF0000"/>
                </a:solidFill>
              </a:rPr>
              <a:t> transform, with the same shape as the image</a:t>
            </a:r>
          </a:p>
          <a:p>
            <a:r>
              <a:rPr lang="en-US" sz="3800" dirty="0" err="1">
                <a:solidFill>
                  <a:srgbClr val="FF0000"/>
                </a:solidFill>
              </a:rPr>
              <a:t>kernel_ft</a:t>
            </a:r>
            <a:r>
              <a:rPr lang="en-US" sz="3800" dirty="0">
                <a:solidFill>
                  <a:srgbClr val="FF0000"/>
                </a:solidFill>
              </a:rPr>
              <a:t> = np.fft.fft2(kernel, s=</a:t>
            </a:r>
            <a:r>
              <a:rPr lang="en-US" sz="3800" dirty="0" err="1">
                <a:solidFill>
                  <a:srgbClr val="FF0000"/>
                </a:solidFill>
              </a:rPr>
              <a:t>img.shape</a:t>
            </a:r>
            <a:r>
              <a:rPr lang="en-US" sz="3800" dirty="0">
                <a:solidFill>
                  <a:srgbClr val="FF0000"/>
                </a:solidFill>
              </a:rPr>
              <a:t>[:2], axes=(0, 1))</a:t>
            </a:r>
          </a:p>
          <a:p>
            <a:endParaRPr lang="en-US" sz="3800" dirty="0" smtClean="0">
              <a:solidFill>
                <a:srgbClr val="FF0000"/>
              </a:solidFill>
            </a:endParaRPr>
          </a:p>
          <a:p>
            <a:r>
              <a:rPr lang="en-US" sz="3800" dirty="0" smtClean="0">
                <a:solidFill>
                  <a:srgbClr val="FF0000"/>
                </a:solidFill>
              </a:rPr>
              <a:t># </a:t>
            </a:r>
            <a:r>
              <a:rPr lang="en-US" sz="3800" dirty="0">
                <a:solidFill>
                  <a:srgbClr val="FF0000"/>
                </a:solidFill>
              </a:rPr>
              <a:t>convolve</a:t>
            </a:r>
          </a:p>
          <a:p>
            <a:r>
              <a:rPr lang="en-US" sz="3800" dirty="0" err="1">
                <a:solidFill>
                  <a:srgbClr val="FF0000"/>
                </a:solidFill>
              </a:rPr>
              <a:t>img_ft</a:t>
            </a:r>
            <a:r>
              <a:rPr lang="en-US" sz="3800" dirty="0">
                <a:solidFill>
                  <a:srgbClr val="FF0000"/>
                </a:solidFill>
              </a:rPr>
              <a:t> = np.fft.fft2(</a:t>
            </a:r>
            <a:r>
              <a:rPr lang="en-US" sz="3800" dirty="0" err="1">
                <a:solidFill>
                  <a:srgbClr val="FF0000"/>
                </a:solidFill>
              </a:rPr>
              <a:t>img</a:t>
            </a:r>
            <a:r>
              <a:rPr lang="en-US" sz="3800" dirty="0">
                <a:solidFill>
                  <a:srgbClr val="FF0000"/>
                </a:solidFill>
              </a:rPr>
              <a:t>, axes=(0, 1))</a:t>
            </a:r>
          </a:p>
          <a:p>
            <a:r>
              <a:rPr lang="en-US" sz="3800" dirty="0">
                <a:solidFill>
                  <a:srgbClr val="FF0000"/>
                </a:solidFill>
              </a:rPr>
              <a:t>img2_ft = </a:t>
            </a:r>
            <a:r>
              <a:rPr lang="en-US" sz="3800" dirty="0" err="1">
                <a:solidFill>
                  <a:srgbClr val="FF0000"/>
                </a:solidFill>
              </a:rPr>
              <a:t>kernel_ft</a:t>
            </a:r>
            <a:r>
              <a:rPr lang="en-US" sz="3800" dirty="0">
                <a:solidFill>
                  <a:srgbClr val="FF0000"/>
                </a:solidFill>
              </a:rPr>
              <a:t>[:,:,</a:t>
            </a:r>
            <a:r>
              <a:rPr lang="en-US" sz="3800" dirty="0" err="1">
                <a:solidFill>
                  <a:srgbClr val="FF0000"/>
                </a:solidFill>
              </a:rPr>
              <a:t>np.newaxis</a:t>
            </a:r>
            <a:r>
              <a:rPr lang="en-US" sz="3800" dirty="0">
                <a:solidFill>
                  <a:srgbClr val="FF0000"/>
                </a:solidFill>
              </a:rPr>
              <a:t>] * </a:t>
            </a:r>
            <a:r>
              <a:rPr lang="en-US" sz="3800" dirty="0" err="1">
                <a:solidFill>
                  <a:srgbClr val="FF0000"/>
                </a:solidFill>
              </a:rPr>
              <a:t>img_ft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img2 = np.fft.ifft2(img2_ft, axes=(0, 1)).real</a:t>
            </a:r>
          </a:p>
          <a:p>
            <a:endParaRPr lang="en-US" sz="3800" dirty="0" smtClean="0">
              <a:solidFill>
                <a:srgbClr val="FF0000"/>
              </a:solidFill>
            </a:endParaRPr>
          </a:p>
          <a:p>
            <a:r>
              <a:rPr lang="en-US" sz="3800" dirty="0" smtClean="0">
                <a:solidFill>
                  <a:srgbClr val="FF0000"/>
                </a:solidFill>
              </a:rPr>
              <a:t># </a:t>
            </a:r>
            <a:r>
              <a:rPr lang="en-US" sz="3800" dirty="0">
                <a:solidFill>
                  <a:srgbClr val="FF0000"/>
                </a:solidFill>
              </a:rPr>
              <a:t>clip values to range</a:t>
            </a:r>
          </a:p>
          <a:p>
            <a:r>
              <a:rPr lang="en-US" sz="3800" dirty="0">
                <a:solidFill>
                  <a:srgbClr val="FF0000"/>
                </a:solidFill>
              </a:rPr>
              <a:t>img2 = </a:t>
            </a:r>
            <a:r>
              <a:rPr lang="en-US" sz="3800" dirty="0" err="1">
                <a:solidFill>
                  <a:srgbClr val="FF0000"/>
                </a:solidFill>
              </a:rPr>
              <a:t>np.clip</a:t>
            </a:r>
            <a:r>
              <a:rPr lang="en-US" sz="3800" dirty="0">
                <a:solidFill>
                  <a:srgbClr val="FF0000"/>
                </a:solidFill>
              </a:rPr>
              <a:t>(img2, 0, 1)</a:t>
            </a:r>
          </a:p>
          <a:p>
            <a:endParaRPr lang="en-US" sz="3800" dirty="0" smtClean="0">
              <a:solidFill>
                <a:srgbClr val="FF0000"/>
              </a:solidFill>
            </a:endParaRPr>
          </a:p>
          <a:p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 smtClean="0">
                <a:solidFill>
                  <a:srgbClr val="FF0000"/>
                </a:solidFill>
              </a:rPr>
              <a:t># </a:t>
            </a:r>
            <a:r>
              <a:rPr lang="en-US" sz="3800" dirty="0">
                <a:solidFill>
                  <a:srgbClr val="FF0000"/>
                </a:solidFill>
              </a:rPr>
              <a:t>plot output</a:t>
            </a:r>
          </a:p>
          <a:p>
            <a:r>
              <a:rPr lang="en-US" sz="3800" dirty="0" err="1">
                <a:solidFill>
                  <a:srgbClr val="FF0000"/>
                </a:solidFill>
              </a:rPr>
              <a:t>plt.imshow</a:t>
            </a:r>
            <a:r>
              <a:rPr lang="en-US" sz="3800" dirty="0">
                <a:solidFill>
                  <a:srgbClr val="FF0000"/>
                </a:solidFill>
              </a:rPr>
              <a:t>(img2)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79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Lecture: Guest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Katerina</a:t>
            </a:r>
            <a:r>
              <a:rPr lang="en-US" dirty="0" smtClean="0"/>
              <a:t> </a:t>
            </a:r>
            <a:r>
              <a:rPr lang="en-US" dirty="0" err="1" smtClean="0"/>
              <a:t>Fragkiadaki</a:t>
            </a:r>
            <a:r>
              <a:rPr lang="en-US" dirty="0" smtClean="0"/>
              <a:t>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“Video Segmentation and Multi-object tracking in the Era of Deep Learning!”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She will also give a talk on video understanding at 4-5pm on Thursday.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6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3999"/>
          <a:stretch>
            <a:fillRect/>
          </a:stretch>
        </p:blipFill>
        <p:spPr bwMode="auto">
          <a:xfrm>
            <a:off x="0" y="2133600"/>
            <a:ext cx="8978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Box 7"/>
          <p:cNvSpPr txBox="1">
            <a:spLocks noChangeArrowheads="1"/>
          </p:cNvSpPr>
          <p:nvPr/>
        </p:nvSpPr>
        <p:spPr bwMode="auto">
          <a:xfrm>
            <a:off x="3657600" y="1524000"/>
            <a:ext cx="148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Gaussian</a:t>
            </a:r>
          </a:p>
        </p:txBody>
      </p:sp>
      <p:sp>
        <p:nvSpPr>
          <p:cNvPr id="72707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9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9814" r="3384" b="5122"/>
          <a:stretch>
            <a:fillRect/>
          </a:stretch>
        </p:blipFill>
        <p:spPr bwMode="auto">
          <a:xfrm>
            <a:off x="228600" y="2133600"/>
            <a:ext cx="868680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7"/>
          <p:cNvSpPr txBox="1">
            <a:spLocks noChangeArrowheads="1"/>
          </p:cNvSpPr>
          <p:nvPr/>
        </p:nvSpPr>
        <p:spPr bwMode="auto">
          <a:xfrm>
            <a:off x="3657600" y="1524000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Box Filter</a:t>
            </a:r>
          </a:p>
        </p:txBody>
      </p:sp>
      <p:sp>
        <p:nvSpPr>
          <p:cNvPr id="73731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7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8.04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50900"/>
            <a:ext cx="75565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3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8.0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889000"/>
            <a:ext cx="6985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9 at 10.24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863600"/>
            <a:ext cx="77343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Download the </a:t>
            </a:r>
            <a:r>
              <a:rPr lang="en-US" dirty="0" err="1" smtClean="0"/>
              <a:t>FFTAnalysis.py</a:t>
            </a:r>
            <a:r>
              <a:rPr lang="en-US" dirty="0" smtClean="0"/>
              <a:t> from blackboard.</a:t>
            </a:r>
          </a:p>
          <a:p>
            <a:r>
              <a:rPr lang="en-US" dirty="0" smtClean="0"/>
              <a:t>Use the </a:t>
            </a:r>
            <a:r>
              <a:rPr lang="en-US" dirty="0" err="1" smtClean="0"/>
              <a:t>einstein.png</a:t>
            </a:r>
            <a:endParaRPr lang="en-US" dirty="0" smtClean="0"/>
          </a:p>
          <a:p>
            <a:r>
              <a:rPr lang="en-US" dirty="0" smtClean="0"/>
              <a:t>Right now the image removes low frequency  (center) of the images. </a:t>
            </a:r>
            <a:endParaRPr lang="en-US" dirty="0"/>
          </a:p>
          <a:p>
            <a:r>
              <a:rPr lang="en-US" dirty="0" smtClean="0"/>
              <a:t>Can you modify the code that you are removing the high frequency (low pass) the image? You can do this either by directly modifying the DFT or use a filter.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7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Download the </a:t>
            </a:r>
            <a:r>
              <a:rPr lang="en-US" dirty="0" err="1" smtClean="0"/>
              <a:t>Cheetha</a:t>
            </a:r>
            <a:r>
              <a:rPr lang="en-US" dirty="0" smtClean="0"/>
              <a:t> and Zebra images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FT both images in Fourier domain and compute magnitude and phase.  I have already did this in the helper code </a:t>
            </a:r>
            <a:r>
              <a:rPr lang="en-US" dirty="0" err="1" smtClean="0">
                <a:solidFill>
                  <a:srgbClr val="FF0000"/>
                </a:solidFill>
              </a:rPr>
              <a:t>PhaseandMagnitude.py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You can compute phase and magnitude as this:</a:t>
            </a:r>
          </a:p>
          <a:p>
            <a:r>
              <a:rPr lang="en-US" dirty="0" err="1" smtClean="0"/>
              <a:t>magnitude_zebra</a:t>
            </a:r>
            <a:r>
              <a:rPr lang="en-US" dirty="0" smtClean="0"/>
              <a:t> </a:t>
            </a:r>
            <a:r>
              <a:rPr lang="en-US" dirty="0"/>
              <a:t>= 30*</a:t>
            </a:r>
            <a:r>
              <a:rPr lang="en-US" dirty="0" err="1"/>
              <a:t>np.log</a:t>
            </a:r>
            <a:r>
              <a:rPr lang="en-US" dirty="0"/>
              <a:t>(</a:t>
            </a:r>
            <a:r>
              <a:rPr lang="en-US" dirty="0" err="1"/>
              <a:t>np.abs</a:t>
            </a:r>
            <a:r>
              <a:rPr lang="en-US" dirty="0"/>
              <a:t>(</a:t>
            </a:r>
            <a:r>
              <a:rPr lang="en-US" dirty="0" err="1"/>
              <a:t>fshift</a:t>
            </a:r>
            <a:r>
              <a:rPr lang="en-US" dirty="0"/>
              <a:t>))</a:t>
            </a:r>
          </a:p>
          <a:p>
            <a:r>
              <a:rPr lang="en-US" dirty="0" err="1" smtClean="0"/>
              <a:t>phase_zebra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np.angle</a:t>
            </a:r>
            <a:r>
              <a:rPr lang="en-US" dirty="0"/>
              <a:t>(</a:t>
            </a:r>
            <a:r>
              <a:rPr lang="en-US" dirty="0" err="1"/>
              <a:t>fshift</a:t>
            </a:r>
            <a:r>
              <a:rPr lang="en-US" dirty="0"/>
              <a:t>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Reconstruct the image with </a:t>
            </a:r>
            <a:r>
              <a:rPr lang="en-US" dirty="0" err="1" smtClean="0"/>
              <a:t>Cheetha</a:t>
            </a:r>
            <a:r>
              <a:rPr lang="en-US" dirty="0" smtClean="0"/>
              <a:t> phase and Zebra magnitude and vice versa.  You have to do this yourself!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07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 3: </a:t>
            </a:r>
            <a:r>
              <a:rPr lang="en-US" dirty="0" smtClean="0"/>
              <a:t>Simple Image DE nosing</a:t>
            </a:r>
            <a:endParaRPr lang="en-US" dirty="0"/>
          </a:p>
        </p:txBody>
      </p:sp>
      <p:pic>
        <p:nvPicPr>
          <p:cNvPr id="4" name="Content Placeholder 3" descr="moonlandin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2" b="13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831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Simple Image DE nosing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Examine the provided image </a:t>
            </a:r>
            <a:r>
              <a:rPr lang="en-US" dirty="0" err="1" smtClean="0"/>
              <a:t>moonlanding.png</a:t>
            </a:r>
            <a:r>
              <a:rPr lang="en-US" dirty="0" smtClean="0"/>
              <a:t>, </a:t>
            </a:r>
            <a:r>
              <a:rPr lang="en-US" dirty="0" smtClean="0"/>
              <a:t>which is heavily contaminated with periodic noise. In this exercise, we aim to clean up the noise using the Fast Fourier Transform.</a:t>
            </a:r>
          </a:p>
          <a:p>
            <a:r>
              <a:rPr lang="en-US" dirty="0" smtClean="0"/>
              <a:t>1. load in the image using </a:t>
            </a:r>
            <a:r>
              <a:rPr lang="en-US" dirty="0" err="1" smtClean="0"/>
              <a:t>plt.imread</a:t>
            </a:r>
            <a:r>
              <a:rPr lang="en-US" dirty="0" smtClean="0"/>
              <a:t>() or </a:t>
            </a:r>
            <a:r>
              <a:rPr lang="en-US" dirty="0" err="1" smtClean="0"/>
              <a:t>scipy.misc</a:t>
            </a:r>
            <a:r>
              <a:rPr lang="en-US" dirty="0" smtClean="0"/>
              <a:t>()</a:t>
            </a:r>
          </a:p>
          <a:p>
            <a:r>
              <a:rPr lang="en-US" dirty="0" smtClean="0"/>
              <a:t>2. </a:t>
            </a:r>
            <a:r>
              <a:rPr lang="en-US" dirty="0"/>
              <a:t>U</a:t>
            </a:r>
            <a:r>
              <a:rPr lang="en-US" dirty="0" smtClean="0"/>
              <a:t>se the 2DFFT in </a:t>
            </a:r>
            <a:r>
              <a:rPr lang="en-US" dirty="0" err="1" smtClean="0"/>
              <a:t>numpy.fft</a:t>
            </a:r>
            <a:r>
              <a:rPr lang="en-US" dirty="0" smtClean="0"/>
              <a:t> and plot the spectrum of the image. </a:t>
            </a:r>
          </a:p>
          <a:p>
            <a:r>
              <a:rPr lang="en-US" dirty="0" smtClean="0"/>
              <a:t>3. The spectrum consists f high and low frequency components. The noise is contained in the high frequency part of the spectrum, so set some of those components to zero.  </a:t>
            </a:r>
          </a:p>
          <a:p>
            <a:r>
              <a:rPr lang="en-US" dirty="0" smtClean="0"/>
              <a:t>4. Apply the inverse FT to see the resulting image</a:t>
            </a:r>
          </a:p>
        </p:txBody>
      </p:sp>
    </p:spTree>
    <p:extLst>
      <p:ext uri="{BB962C8B-B14F-4D97-AF65-F5344CB8AC3E}">
        <p14:creationId xmlns:p14="http://schemas.microsoft.com/office/powerpoint/2010/main" val="322888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demo: FFT of gratings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want to create gratings in Python</a:t>
            </a:r>
          </a:p>
          <a:p>
            <a:r>
              <a:rPr lang="en-US" dirty="0" smtClean="0"/>
              <a:t>Create two sine gratings that has different special frequency and orientation</a:t>
            </a:r>
          </a:p>
          <a:p>
            <a:r>
              <a:rPr lang="en-US" dirty="0" smtClean="0"/>
              <a:t>Compute FFT of the gratings</a:t>
            </a:r>
          </a:p>
          <a:p>
            <a:r>
              <a:rPr lang="en-US" dirty="0" smtClean="0"/>
              <a:t>Sum them up.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7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MATLAB or 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We can choose again for the main tool for the rest of the course.</a:t>
            </a:r>
          </a:p>
          <a:p>
            <a:r>
              <a:rPr lang="en-US" dirty="0" smtClean="0"/>
              <a:t>Python appear to be difficult, have a sharper learning curve,  but it is a general purpose language. </a:t>
            </a:r>
          </a:p>
          <a:p>
            <a:r>
              <a:rPr lang="en-US" dirty="0" smtClean="0"/>
              <a:t> MATLAB has much more tutorials online (especially for image processing) and easier user interface. However, you have to pay $100 for a student’ license or access through university’s VPN with limited license. </a:t>
            </a:r>
          </a:p>
          <a:p>
            <a:r>
              <a:rPr lang="en-US" dirty="0" smtClean="0"/>
              <a:t>You can try it out and run some demo codes ( I will upload) and we can vote again. I posted a survey on blackboard. </a:t>
            </a:r>
          </a:p>
          <a:p>
            <a:r>
              <a:rPr lang="en-US" dirty="0" smtClean="0"/>
              <a:t>For now, we continue with demos in Python.</a:t>
            </a:r>
          </a:p>
          <a:p>
            <a:r>
              <a:rPr lang="en-US" dirty="0" smtClean="0"/>
              <a:t>Homework 2 can be done either with Python or MATLAB.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26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Signals can be composed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290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TextBox 10"/>
          <p:cNvSpPr txBox="1">
            <a:spLocks noChangeArrowheads="1"/>
          </p:cNvSpPr>
          <p:nvPr/>
        </p:nvSpPr>
        <p:spPr bwMode="auto">
          <a:xfrm>
            <a:off x="3505200" y="3124200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+</a:t>
            </a:r>
          </a:p>
        </p:txBody>
      </p:sp>
      <p:sp>
        <p:nvSpPr>
          <p:cNvPr id="60425" name="TextBox 11"/>
          <p:cNvSpPr txBox="1">
            <a:spLocks noChangeArrowheads="1"/>
          </p:cNvSpPr>
          <p:nvPr/>
        </p:nvSpPr>
        <p:spPr bwMode="auto">
          <a:xfrm>
            <a:off x="5715000" y="3124200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=</a:t>
            </a:r>
          </a:p>
        </p:txBody>
      </p:sp>
      <p:sp>
        <p:nvSpPr>
          <p:cNvPr id="60426" name="TextBox 12"/>
          <p:cNvSpPr txBox="1">
            <a:spLocks noChangeArrowheads="1"/>
          </p:cNvSpPr>
          <p:nvPr/>
        </p:nvSpPr>
        <p:spPr bwMode="auto">
          <a:xfrm>
            <a:off x="3271838" y="6211888"/>
            <a:ext cx="5872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http://sharp.bu.edu/~slehar/fourier/fourier.html#filtering</a:t>
            </a:r>
          </a:p>
          <a:p>
            <a:pPr eaLnBrk="1" hangingPunct="1"/>
            <a:r>
              <a:rPr lang="en-US" sz="1800"/>
              <a:t>More: http://www.cs.unm.edu/~brayer/vision/fourier.html</a:t>
            </a:r>
          </a:p>
        </p:txBody>
      </p:sp>
    </p:spTree>
    <p:extLst>
      <p:ext uri="{BB962C8B-B14F-4D97-AF65-F5344CB8AC3E}">
        <p14:creationId xmlns:p14="http://schemas.microsoft.com/office/powerpoint/2010/main" val="41745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Transform</a:t>
            </a:r>
            <a:endParaRPr lang="en-US" dirty="0"/>
          </a:p>
        </p:txBody>
      </p:sp>
      <p:pic>
        <p:nvPicPr>
          <p:cNvPr id="4" name="Content Placeholder 3" descr="Screen Shot 2015-02-08 at 3.47.2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 b="5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827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9 at 11.42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97000"/>
            <a:ext cx="7315200" cy="4978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FFT magnitude spectrum of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2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Texture Analysis</a:t>
            </a:r>
            <a:endParaRPr lang="en-US" dirty="0"/>
          </a:p>
        </p:txBody>
      </p:sp>
      <p:pic>
        <p:nvPicPr>
          <p:cNvPr id="4" name="Content Placeholder 3" descr="linenFF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841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1218</Words>
  <Application>Microsoft Macintosh PowerPoint</Application>
  <PresentationFormat>On-screen Show (4:3)</PresentationFormat>
  <Paragraphs>163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Microsoft Equation</vt:lpstr>
      <vt:lpstr>Equation</vt:lpstr>
      <vt:lpstr>CSC589 Introduction to Computer Vision Lecture 8</vt:lpstr>
      <vt:lpstr>Last Lecture</vt:lpstr>
      <vt:lpstr>Today’s lecture</vt:lpstr>
      <vt:lpstr>Next Lecture: Guest Lecture</vt:lpstr>
      <vt:lpstr>MATLAB or Python</vt:lpstr>
      <vt:lpstr>Signals can be composed</vt:lpstr>
      <vt:lpstr>Fourier Transform</vt:lpstr>
      <vt:lpstr>FFT magnitude spectrum of images</vt:lpstr>
      <vt:lpstr>Application: Texture Analysis</vt:lpstr>
      <vt:lpstr>Application: Texture analysis</vt:lpstr>
      <vt:lpstr>What are the high frequencies?</vt:lpstr>
      <vt:lpstr>What are the high frequencies?</vt:lpstr>
      <vt:lpstr>What are the low frequencies?</vt:lpstr>
      <vt:lpstr>What are the low frequencies?</vt:lpstr>
      <vt:lpstr>FFT in Python</vt:lpstr>
      <vt:lpstr>PowerPoint Presentation</vt:lpstr>
      <vt:lpstr>Working with DFT (Discrete Fourier Transform)</vt:lpstr>
      <vt:lpstr>Phase and Magnitude</vt:lpstr>
      <vt:lpstr>Phase and Magnitude</vt:lpstr>
      <vt:lpstr>What happens if you reverse Fourier without the phase? </vt:lpstr>
      <vt:lpstr>What happens if you reverse Fourier without the phase?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Convolution Theorem</vt:lpstr>
      <vt:lpstr>Back to averaging</vt:lpstr>
      <vt:lpstr>Back to averaging</vt:lpstr>
      <vt:lpstr>Filtering</vt:lpstr>
      <vt:lpstr>PowerPoint Presentation</vt:lpstr>
      <vt:lpstr>PowerPoint Presentation</vt:lpstr>
      <vt:lpstr>PowerPoint Presentation</vt:lpstr>
      <vt:lpstr>Filtering in spatial domain</vt:lpstr>
      <vt:lpstr>Filtering in frequency domain</vt:lpstr>
      <vt:lpstr>Filtering with FFT in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1</vt:lpstr>
      <vt:lpstr>Exercise 2</vt:lpstr>
      <vt:lpstr>Exercise 3: Simple Image DE nosing</vt:lpstr>
      <vt:lpstr>Application: Simple Image DE nosing</vt:lpstr>
      <vt:lpstr>Python demo: FFT of gratings</vt:lpstr>
    </vt:vector>
  </TitlesOfParts>
  <Company>American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CSC589 Introduction to Computer Vision Lecture 8</dc:title>
  <dc:creator>Bei Xiao</dc:creator>
  <cp:lastModifiedBy>Bei Xiao</cp:lastModifiedBy>
  <cp:revision>123</cp:revision>
  <dcterms:created xsi:type="dcterms:W3CDTF">2015-02-08T18:08:31Z</dcterms:created>
  <dcterms:modified xsi:type="dcterms:W3CDTF">2015-02-09T19:53:44Z</dcterms:modified>
</cp:coreProperties>
</file>