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9" r:id="rId2"/>
    <p:sldId id="296" r:id="rId3"/>
    <p:sldId id="295" r:id="rId4"/>
    <p:sldId id="257" r:id="rId5"/>
    <p:sldId id="293" r:id="rId6"/>
    <p:sldId id="258" r:id="rId7"/>
    <p:sldId id="292" r:id="rId8"/>
    <p:sldId id="261" r:id="rId9"/>
    <p:sldId id="294" r:id="rId10"/>
    <p:sldId id="262" r:id="rId11"/>
    <p:sldId id="263" r:id="rId12"/>
    <p:sldId id="264" r:id="rId13"/>
    <p:sldId id="265" r:id="rId14"/>
    <p:sldId id="270" r:id="rId15"/>
    <p:sldId id="271" r:id="rId16"/>
    <p:sldId id="272" r:id="rId17"/>
    <p:sldId id="273" r:id="rId18"/>
    <p:sldId id="266" r:id="rId19"/>
    <p:sldId id="267" r:id="rId20"/>
    <p:sldId id="274" r:id="rId21"/>
    <p:sldId id="268" r:id="rId22"/>
    <p:sldId id="269" r:id="rId23"/>
    <p:sldId id="275" r:id="rId24"/>
    <p:sldId id="276" r:id="rId25"/>
    <p:sldId id="277" r:id="rId26"/>
    <p:sldId id="290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4A539-489A-F148-A7A8-3AC78B7FC80F}" type="datetimeFigureOut">
              <a:rPr lang="en-US" smtClean="0"/>
              <a:t>2/15/15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53C3-75E7-504E-B44C-E5742822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53C3-75E7-504E-B44C-E57428229B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31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4D8408-B43D-5D4D-9FE2-0E9231517059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344988"/>
            <a:ext cx="502285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84060" tIns="42029" rIns="84060" bIns="4202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</a:t>
            </a:r>
            <a:r>
              <a:rPr lang="en-US" baseline="0" dirty="0" smtClean="0"/>
              <a:t> D</a:t>
            </a:r>
          </a:p>
          <a:p>
            <a:r>
              <a:rPr lang="en-US" baseline="0" dirty="0" smtClean="0"/>
              <a:t>2. B</a:t>
            </a:r>
          </a:p>
          <a:p>
            <a:r>
              <a:rPr lang="en-US" baseline="0" dirty="0" smtClean="0"/>
              <a:t>3. A</a:t>
            </a:r>
          </a:p>
          <a:p>
            <a:r>
              <a:rPr lang="en-US" baseline="0" dirty="0" smtClean="0"/>
              <a:t>4. C</a:t>
            </a:r>
          </a:p>
          <a:p>
            <a:r>
              <a:rPr lang="en-US" baseline="0" dirty="0" smtClean="0"/>
              <a:t>5. 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53C3-75E7-504E-B44C-E57428229B6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4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DABA5E-F565-2C4B-8173-A16EFD10E715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DABA5E-F565-2C4B-8173-A16EFD10E715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DABA5E-F565-2C4B-8173-A16EFD10E715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DABA5E-F565-2C4B-8173-A16EFD10E715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DABA5E-F565-2C4B-8173-A16EFD10E715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F9E841-3A95-7545-9D7A-4A4BB614B48C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E43805-0762-E549-9EA6-136A308AFFC1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732B27-A0CA-4145-8606-199B15CE2D73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7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5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4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5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4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28B5D-52D7-4245-962E-7FE1B718944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0D5B-91CC-B746-81D6-CEF7D57C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photos/igorms/136916757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Relationship Id="rId3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9.png"/><Relationship Id="rId6" Type="http://schemas.openxmlformats.org/officeDocument/2006/relationships/image" Target="../media/image38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dwood.berkeley.edu/bruno/npb261/aliasing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CSC589 Introduction to Computer Vision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857" y="3886200"/>
            <a:ext cx="7112000" cy="1752600"/>
          </a:xfrm>
        </p:spPr>
        <p:txBody>
          <a:bodyPr/>
          <a:lstStyle/>
          <a:p>
            <a:r>
              <a:rPr lang="en-US" dirty="0" smtClean="0"/>
              <a:t>Sampling, Gaussian Pyramid</a:t>
            </a:r>
            <a:endParaRPr lang="en-US" dirty="0" smtClean="0"/>
          </a:p>
          <a:p>
            <a:r>
              <a:rPr lang="en-US" dirty="0" smtClean="0"/>
              <a:t>Bei Xiao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3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906963"/>
          </a:xfrm>
        </p:spPr>
        <p:txBody>
          <a:bodyPr/>
          <a:lstStyle/>
          <a:p>
            <a:pPr marL="0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Why does a lower resolution image still make sense to us?  What do we lose?</a:t>
            </a:r>
            <a:endParaRPr lang="en-US" b="1" dirty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486400" y="4191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5" name="TextBox 18"/>
          <p:cNvSpPr txBox="1">
            <a:spLocks noChangeArrowheads="1"/>
          </p:cNvSpPr>
          <p:nvPr/>
        </p:nvSpPr>
        <p:spPr bwMode="auto">
          <a:xfrm>
            <a:off x="4422775" y="6550025"/>
            <a:ext cx="472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2"/>
              </a:rPr>
              <a:t>http://www.flickr.com/photos/igorms/136916757/ </a:t>
            </a:r>
            <a:endParaRPr lang="en-US" sz="1400"/>
          </a:p>
        </p:txBody>
      </p:sp>
      <p:pic>
        <p:nvPicPr>
          <p:cNvPr id="74756" name="Picture 4" descr="http://farm1.static.flickr.com/47/136916757_8237b4a9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http://farm1.static.flickr.com/47/136916757_8237b4a9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2008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6"/>
          <p:cNvSpPr txBox="1">
            <a:spLocks noChangeArrowheads="1"/>
          </p:cNvSpPr>
          <p:nvPr/>
        </p:nvSpPr>
        <p:spPr bwMode="auto">
          <a:xfrm>
            <a:off x="3352800" y="0"/>
            <a:ext cx="1893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Sampling</a:t>
            </a:r>
          </a:p>
        </p:txBody>
      </p:sp>
    </p:spTree>
    <p:extLst>
      <p:ext uri="{BB962C8B-B14F-4D97-AF65-F5344CB8AC3E}">
        <p14:creationId xmlns:p14="http://schemas.microsoft.com/office/powerpoint/2010/main" val="57908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44624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Throw away every other row and column to create a </a:t>
            </a:r>
            <a:r>
              <a:rPr lang="en-US" sz="1800"/>
              <a:t>1/2</a:t>
            </a:r>
            <a:r>
              <a:rPr lang="en-US" sz="2000"/>
              <a:t> size image</a:t>
            </a:r>
          </a:p>
          <a:p>
            <a:pPr lvl="1"/>
            <a:endParaRPr lang="en-US" sz="2000" i="1"/>
          </a:p>
        </p:txBody>
      </p:sp>
      <p:pic>
        <p:nvPicPr>
          <p:cNvPr id="7577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676400"/>
            <a:ext cx="4491037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590800"/>
            <a:ext cx="2444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392113" y="1676400"/>
            <a:ext cx="4343400" cy="3581400"/>
            <a:chOff x="48" y="1056"/>
            <a:chExt cx="2736" cy="2256"/>
          </a:xfrm>
        </p:grpSpPr>
        <p:grpSp>
          <p:nvGrpSpPr>
            <p:cNvPr id="75783" name="Group 30"/>
            <p:cNvGrpSpPr>
              <a:grpSpLocks/>
            </p:cNvGrpSpPr>
            <p:nvPr/>
          </p:nvGrpSpPr>
          <p:grpSpPr bwMode="auto">
            <a:xfrm>
              <a:off x="48" y="1056"/>
              <a:ext cx="2736" cy="96"/>
              <a:chOff x="48" y="1056"/>
              <a:chExt cx="2736" cy="96"/>
            </a:xfrm>
          </p:grpSpPr>
          <p:sp>
            <p:nvSpPr>
              <p:cNvPr id="75901" name="Oval 16"/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02" name="Oval 17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03" name="Oval 18"/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04" name="Oval 19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05" name="Oval 21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06" name="Oval 22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07" name="Oval 23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08" name="Oval 24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09" name="Oval 25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10" name="Oval 26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11" name="Oval 27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12" name="Oval 29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4" name="Group 31"/>
            <p:cNvGrpSpPr>
              <a:grpSpLocks/>
            </p:cNvGrpSpPr>
            <p:nvPr/>
          </p:nvGrpSpPr>
          <p:grpSpPr bwMode="auto">
            <a:xfrm>
              <a:off x="48" y="1296"/>
              <a:ext cx="2736" cy="96"/>
              <a:chOff x="48" y="1056"/>
              <a:chExt cx="2736" cy="96"/>
            </a:xfrm>
          </p:grpSpPr>
          <p:sp>
            <p:nvSpPr>
              <p:cNvPr id="75889" name="Oval 32"/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90" name="Oval 33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91" name="Oval 34"/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92" name="Oval 35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93" name="Oval 36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94" name="Oval 37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95" name="Oval 38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96" name="Oval 39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97" name="Oval 40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98" name="Oval 41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99" name="Oval 42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00" name="Oval 43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5" name="Group 44"/>
            <p:cNvGrpSpPr>
              <a:grpSpLocks/>
            </p:cNvGrpSpPr>
            <p:nvPr/>
          </p:nvGrpSpPr>
          <p:grpSpPr bwMode="auto">
            <a:xfrm>
              <a:off x="48" y="1536"/>
              <a:ext cx="2736" cy="96"/>
              <a:chOff x="48" y="1056"/>
              <a:chExt cx="2736" cy="96"/>
            </a:xfrm>
          </p:grpSpPr>
          <p:sp>
            <p:nvSpPr>
              <p:cNvPr id="75877" name="Oval 45"/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78" name="Oval 46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79" name="Oval 47"/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0" name="Oval 48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1" name="Oval 49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2" name="Oval 50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3" name="Oval 51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4" name="Oval 52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5" name="Oval 53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6" name="Oval 54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7" name="Oval 55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8" name="Oval 56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6" name="Group 57"/>
            <p:cNvGrpSpPr>
              <a:grpSpLocks/>
            </p:cNvGrpSpPr>
            <p:nvPr/>
          </p:nvGrpSpPr>
          <p:grpSpPr bwMode="auto">
            <a:xfrm>
              <a:off x="48" y="1776"/>
              <a:ext cx="2736" cy="96"/>
              <a:chOff x="48" y="1056"/>
              <a:chExt cx="2736" cy="96"/>
            </a:xfrm>
          </p:grpSpPr>
          <p:sp>
            <p:nvSpPr>
              <p:cNvPr id="75865" name="Oval 58"/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66" name="Oval 59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67" name="Oval 60"/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68" name="Oval 61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69" name="Oval 62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70" name="Oval 63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71" name="Oval 64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72" name="Oval 65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73" name="Oval 66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74" name="Oval 67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75" name="Oval 68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76" name="Oval 69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7" name="Group 70"/>
            <p:cNvGrpSpPr>
              <a:grpSpLocks/>
            </p:cNvGrpSpPr>
            <p:nvPr/>
          </p:nvGrpSpPr>
          <p:grpSpPr bwMode="auto">
            <a:xfrm>
              <a:off x="48" y="2016"/>
              <a:ext cx="2736" cy="96"/>
              <a:chOff x="48" y="1056"/>
              <a:chExt cx="2736" cy="96"/>
            </a:xfrm>
          </p:grpSpPr>
          <p:sp>
            <p:nvSpPr>
              <p:cNvPr id="75853" name="Oval 71"/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54" name="Oval 72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55" name="Oval 73"/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56" name="Oval 7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57" name="Oval 75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58" name="Oval 76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59" name="Oval 77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60" name="Oval 78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61" name="Oval 79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62" name="Oval 80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63" name="Oval 81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64" name="Oval 82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8" name="Group 83"/>
            <p:cNvGrpSpPr>
              <a:grpSpLocks/>
            </p:cNvGrpSpPr>
            <p:nvPr/>
          </p:nvGrpSpPr>
          <p:grpSpPr bwMode="auto">
            <a:xfrm>
              <a:off x="48" y="2256"/>
              <a:ext cx="2736" cy="96"/>
              <a:chOff x="48" y="1056"/>
              <a:chExt cx="2736" cy="96"/>
            </a:xfrm>
          </p:grpSpPr>
          <p:sp>
            <p:nvSpPr>
              <p:cNvPr id="75841" name="Oval 84"/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2" name="Oval 85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3" name="Oval 86"/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4" name="Oval 87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5" name="Oval 88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6" name="Oval 89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7" name="Oval 90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8" name="Oval 91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9" name="Oval 92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50" name="Oval 93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51" name="Oval 94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52" name="Oval 95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9" name="Group 96"/>
            <p:cNvGrpSpPr>
              <a:grpSpLocks/>
            </p:cNvGrpSpPr>
            <p:nvPr/>
          </p:nvGrpSpPr>
          <p:grpSpPr bwMode="auto">
            <a:xfrm>
              <a:off x="48" y="2496"/>
              <a:ext cx="2736" cy="96"/>
              <a:chOff x="48" y="1056"/>
              <a:chExt cx="2736" cy="96"/>
            </a:xfrm>
          </p:grpSpPr>
          <p:sp>
            <p:nvSpPr>
              <p:cNvPr id="75829" name="Oval 97"/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0" name="Oval 98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1" name="Oval 99"/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2" name="Oval 100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3" name="Oval 101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4" name="Oval 102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5" name="Oval 103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6" name="Oval 104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7" name="Oval 105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8" name="Oval 106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9" name="Oval 107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0" name="Oval 108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90" name="Group 109"/>
            <p:cNvGrpSpPr>
              <a:grpSpLocks/>
            </p:cNvGrpSpPr>
            <p:nvPr/>
          </p:nvGrpSpPr>
          <p:grpSpPr bwMode="auto">
            <a:xfrm>
              <a:off x="48" y="2736"/>
              <a:ext cx="2736" cy="96"/>
              <a:chOff x="48" y="1056"/>
              <a:chExt cx="2736" cy="96"/>
            </a:xfrm>
          </p:grpSpPr>
          <p:sp>
            <p:nvSpPr>
              <p:cNvPr id="75817" name="Oval 110"/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8" name="Oval 111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9" name="Oval 112"/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0" name="Oval 113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1" name="Oval 114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Oval 115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Oval 116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4" name="Oval 117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5" name="Oval 118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6" name="Oval 119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7" name="Oval 120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8" name="Oval 121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91" name="Group 122"/>
            <p:cNvGrpSpPr>
              <a:grpSpLocks/>
            </p:cNvGrpSpPr>
            <p:nvPr/>
          </p:nvGrpSpPr>
          <p:grpSpPr bwMode="auto">
            <a:xfrm>
              <a:off x="48" y="2976"/>
              <a:ext cx="2736" cy="96"/>
              <a:chOff x="48" y="1056"/>
              <a:chExt cx="2736" cy="96"/>
            </a:xfrm>
          </p:grpSpPr>
          <p:sp>
            <p:nvSpPr>
              <p:cNvPr id="75805" name="Oval 123"/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6" name="Oval 124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7" name="Oval 125"/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8" name="Oval 126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9" name="Oval 127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0" name="Oval 128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1" name="Oval 129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2" name="Oval 13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3" name="Oval 131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4" name="Oval 132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5" name="Oval 133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6" name="Oval 134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92" name="Group 135"/>
            <p:cNvGrpSpPr>
              <a:grpSpLocks/>
            </p:cNvGrpSpPr>
            <p:nvPr/>
          </p:nvGrpSpPr>
          <p:grpSpPr bwMode="auto">
            <a:xfrm>
              <a:off x="48" y="3216"/>
              <a:ext cx="2736" cy="96"/>
              <a:chOff x="48" y="1056"/>
              <a:chExt cx="2736" cy="96"/>
            </a:xfrm>
          </p:grpSpPr>
          <p:sp>
            <p:nvSpPr>
              <p:cNvPr id="75793" name="Oval 136"/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4" name="Oval 137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Oval 138"/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6" name="Oval 139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7" name="Oval 140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Oval 141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9" name="Oval 142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0" name="Oval 143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1" name="Oval 144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Oval 145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3" name="Oval 146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4" name="Oval 147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3215" name="Line 175"/>
          <p:cNvSpPr>
            <a:spLocks noChangeShapeType="1"/>
          </p:cNvSpPr>
          <p:nvPr/>
        </p:nvSpPr>
        <p:spPr bwMode="auto">
          <a:xfrm>
            <a:off x="5181600" y="3733800"/>
            <a:ext cx="533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4000" dirty="0" err="1">
                <a:latin typeface="+mj-lt"/>
                <a:ea typeface="+mj-ea"/>
                <a:cs typeface="+mj-cs"/>
              </a:rPr>
              <a:t>Subsampling</a:t>
            </a:r>
            <a:r>
              <a:rPr lang="en-US" sz="4000" dirty="0">
                <a:latin typeface="+mj-lt"/>
                <a:ea typeface="+mj-ea"/>
                <a:cs typeface="+mj-cs"/>
              </a:rPr>
              <a:t> by a factor of 2</a:t>
            </a:r>
          </a:p>
        </p:txBody>
      </p:sp>
    </p:spTree>
    <p:extLst>
      <p:ext uri="{BB962C8B-B14F-4D97-AF65-F5344CB8AC3E}">
        <p14:creationId xmlns:p14="http://schemas.microsoft.com/office/powerpoint/2010/main" val="148152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2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Aliasing problem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3"/>
          <p:cNvSpPr txBox="1">
            <a:spLocks noChangeArrowheads="1"/>
          </p:cNvSpPr>
          <p:nvPr/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latin typeface="Calibri" charset="0"/>
              </a:rPr>
              <a:t>1D example (sinewave):</a:t>
            </a:r>
            <a:endParaRPr lang="en-US" sz="2800">
              <a:latin typeface="Calibri" charset="0"/>
            </a:endParaRPr>
          </a:p>
        </p:txBody>
      </p:sp>
      <p:sp>
        <p:nvSpPr>
          <p:cNvPr id="142" name="Text Box 5"/>
          <p:cNvSpPr txBox="1">
            <a:spLocks noChangeArrowheads="1"/>
          </p:cNvSpPr>
          <p:nvPr/>
        </p:nvSpPr>
        <p:spPr bwMode="auto">
          <a:xfrm>
            <a:off x="4805828" y="6165503"/>
            <a:ext cx="402064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http://</a:t>
            </a:r>
            <a:r>
              <a:rPr lang="en-US" sz="1200" dirty="0" err="1" smtClean="0"/>
              <a:t>redwood.berkeley.edu</a:t>
            </a:r>
            <a:r>
              <a:rPr lang="en-US" sz="1200" dirty="0" smtClean="0"/>
              <a:t>/</a:t>
            </a:r>
            <a:r>
              <a:rPr lang="en-US" sz="1200" dirty="0" err="1" smtClean="0"/>
              <a:t>bruno</a:t>
            </a:r>
            <a:r>
              <a:rPr lang="en-US" sz="1200" dirty="0" smtClean="0"/>
              <a:t>/npb261/</a:t>
            </a:r>
            <a:r>
              <a:rPr lang="en-US" sz="1200" dirty="0" err="1" smtClean="0"/>
              <a:t>aliasing.pdf</a:t>
            </a:r>
            <a:endParaRPr lang="en-US" sz="1200" dirty="0"/>
          </a:p>
        </p:txBody>
      </p:sp>
      <p:pic>
        <p:nvPicPr>
          <p:cNvPr id="5" name="Picture 4" descr="Screen Shot 2015-02-15 at 7.0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2" y="2120307"/>
            <a:ext cx="7500965" cy="37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4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1D example (sinewave):</a:t>
            </a:r>
          </a:p>
        </p:txBody>
      </p:sp>
      <p:sp>
        <p:nvSpPr>
          <p:cNvPr id="7885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Aliasing problem</a:t>
            </a:r>
          </a:p>
        </p:txBody>
      </p:sp>
      <p:pic>
        <p:nvPicPr>
          <p:cNvPr id="2" name="Picture 1" descr="Screen Shot 2015-02-15 at 7.12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1" y="2789235"/>
            <a:ext cx="8108177" cy="325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0932" y="2403797"/>
            <a:ext cx="312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at 2Hz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05828" y="6165503"/>
            <a:ext cx="402064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http://</a:t>
            </a:r>
            <a:r>
              <a:rPr lang="en-US" sz="1200" dirty="0" err="1" smtClean="0"/>
              <a:t>redwood.berkeley.edu</a:t>
            </a:r>
            <a:r>
              <a:rPr lang="en-US" sz="1200" dirty="0" smtClean="0"/>
              <a:t>/</a:t>
            </a:r>
            <a:r>
              <a:rPr lang="en-US" sz="1200" dirty="0" err="1" smtClean="0"/>
              <a:t>bruno</a:t>
            </a:r>
            <a:r>
              <a:rPr lang="en-US" sz="1200" dirty="0" smtClean="0"/>
              <a:t>/npb261/</a:t>
            </a:r>
            <a:r>
              <a:rPr lang="en-US" sz="1200" dirty="0" err="1" smtClean="0"/>
              <a:t>aliasing.pdf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620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1D example (</a:t>
            </a:r>
            <a:r>
              <a:rPr lang="en-US" dirty="0" err="1">
                <a:latin typeface="Calibri" charset="0"/>
              </a:rPr>
              <a:t>sinewave</a:t>
            </a:r>
            <a:r>
              <a:rPr lang="en-US" dirty="0">
                <a:latin typeface="Calibri" charset="0"/>
              </a:rPr>
              <a:t>):</a:t>
            </a:r>
          </a:p>
        </p:txBody>
      </p:sp>
      <p:sp>
        <p:nvSpPr>
          <p:cNvPr id="7885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Aliasing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932" y="2403797"/>
            <a:ext cx="312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at 3Hz</a:t>
            </a:r>
            <a:endParaRPr lang="en-US" dirty="0"/>
          </a:p>
        </p:txBody>
      </p:sp>
      <p:pic>
        <p:nvPicPr>
          <p:cNvPr id="3" name="Picture 2" descr="Screen Shot 2015-02-15 at 7.15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" y="2743931"/>
            <a:ext cx="7693418" cy="335564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5828" y="6165503"/>
            <a:ext cx="402064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http://</a:t>
            </a:r>
            <a:r>
              <a:rPr lang="en-US" sz="1200" dirty="0" err="1" smtClean="0"/>
              <a:t>redwood.berkeley.edu</a:t>
            </a:r>
            <a:r>
              <a:rPr lang="en-US" sz="1200" dirty="0" smtClean="0"/>
              <a:t>/</a:t>
            </a:r>
            <a:r>
              <a:rPr lang="en-US" sz="1200" dirty="0" err="1" smtClean="0"/>
              <a:t>bruno</a:t>
            </a:r>
            <a:r>
              <a:rPr lang="en-US" sz="1200" dirty="0" smtClean="0"/>
              <a:t>/npb261/</a:t>
            </a:r>
            <a:r>
              <a:rPr lang="en-US" sz="1200" dirty="0" err="1" smtClean="0"/>
              <a:t>aliasing.pdf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060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1D example (</a:t>
            </a:r>
            <a:r>
              <a:rPr lang="en-US" dirty="0" err="1">
                <a:latin typeface="Calibri" charset="0"/>
              </a:rPr>
              <a:t>sinewave</a:t>
            </a:r>
            <a:r>
              <a:rPr lang="en-US" dirty="0">
                <a:latin typeface="Calibri" charset="0"/>
              </a:rPr>
              <a:t>):</a:t>
            </a:r>
          </a:p>
        </p:txBody>
      </p:sp>
      <p:sp>
        <p:nvSpPr>
          <p:cNvPr id="7885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Aliasing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932" y="2403797"/>
            <a:ext cx="312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at 1.5 Hz</a:t>
            </a:r>
            <a:endParaRPr lang="en-US" dirty="0"/>
          </a:p>
        </p:txBody>
      </p:sp>
      <p:pic>
        <p:nvPicPr>
          <p:cNvPr id="2" name="Picture 1" descr="Screen Shot 2015-02-15 at 7.17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9" y="2773129"/>
            <a:ext cx="7496078" cy="3110872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5828" y="6165503"/>
            <a:ext cx="402064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http://</a:t>
            </a:r>
            <a:r>
              <a:rPr lang="en-US" sz="1200" dirty="0" err="1" smtClean="0"/>
              <a:t>redwood.berkeley.edu</a:t>
            </a:r>
            <a:r>
              <a:rPr lang="en-US" sz="1200" dirty="0" smtClean="0"/>
              <a:t>/</a:t>
            </a:r>
            <a:r>
              <a:rPr lang="en-US" sz="1200" dirty="0" err="1" smtClean="0"/>
              <a:t>bruno</a:t>
            </a:r>
            <a:r>
              <a:rPr lang="en-US" sz="1200" dirty="0" smtClean="0"/>
              <a:t>/npb261/</a:t>
            </a:r>
            <a:r>
              <a:rPr lang="en-US" sz="1200" dirty="0" err="1" smtClean="0"/>
              <a:t>aliasing.pdf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438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1D example (</a:t>
            </a:r>
            <a:r>
              <a:rPr lang="en-US" dirty="0" err="1">
                <a:latin typeface="Calibri" charset="0"/>
              </a:rPr>
              <a:t>sinewave</a:t>
            </a:r>
            <a:r>
              <a:rPr lang="en-US" dirty="0">
                <a:latin typeface="Calibri" charset="0"/>
              </a:rPr>
              <a:t>):</a:t>
            </a:r>
          </a:p>
        </p:txBody>
      </p:sp>
      <p:sp>
        <p:nvSpPr>
          <p:cNvPr id="7885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Aliasing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932" y="2403797"/>
            <a:ext cx="312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at 1.5 Hz</a:t>
            </a:r>
            <a:endParaRPr lang="en-US" dirty="0"/>
          </a:p>
        </p:txBody>
      </p:sp>
      <p:pic>
        <p:nvPicPr>
          <p:cNvPr id="3" name="Picture 2" descr="Screen Shot 2015-02-15 at 7.1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5" y="2960334"/>
            <a:ext cx="6494100" cy="2943501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5828" y="6165503"/>
            <a:ext cx="402064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http://</a:t>
            </a:r>
            <a:r>
              <a:rPr lang="en-US" sz="1200" dirty="0" err="1" smtClean="0"/>
              <a:t>redwood.berkeley.edu</a:t>
            </a:r>
            <a:r>
              <a:rPr lang="en-US" sz="1200" dirty="0" smtClean="0"/>
              <a:t>/</a:t>
            </a:r>
            <a:r>
              <a:rPr lang="en-US" sz="1200" dirty="0" err="1" smtClean="0"/>
              <a:t>bruno</a:t>
            </a:r>
            <a:r>
              <a:rPr lang="en-US" sz="1200" dirty="0" smtClean="0"/>
              <a:t>/npb261/</a:t>
            </a:r>
            <a:r>
              <a:rPr lang="en-US" sz="1200" dirty="0" err="1" smtClean="0"/>
              <a:t>aliasing.pdf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65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5" descr="sine-sample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71993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1D example (sinewave):</a:t>
            </a:r>
          </a:p>
        </p:txBody>
      </p:sp>
      <p:sp>
        <p:nvSpPr>
          <p:cNvPr id="7885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Aliasing problem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05828" y="6165503"/>
            <a:ext cx="402064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http://</a:t>
            </a:r>
            <a:r>
              <a:rPr lang="en-US" sz="1200" dirty="0" err="1" smtClean="0"/>
              <a:t>redwood.berkeley.edu</a:t>
            </a:r>
            <a:r>
              <a:rPr lang="en-US" sz="1200" dirty="0" smtClean="0"/>
              <a:t>/</a:t>
            </a:r>
            <a:r>
              <a:rPr lang="en-US" sz="1200" dirty="0" err="1" smtClean="0"/>
              <a:t>bruno</a:t>
            </a:r>
            <a:r>
              <a:rPr lang="en-US" sz="1200" dirty="0" smtClean="0"/>
              <a:t>/npb261/</a:t>
            </a:r>
            <a:r>
              <a:rPr lang="en-US" sz="1200" dirty="0" err="1" smtClean="0"/>
              <a:t>aliasing.pdf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826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Sub-sampling may be dangerous….</a:t>
            </a:r>
          </a:p>
          <a:p>
            <a:pPr eaLnBrk="1" hangingPunct="1"/>
            <a:r>
              <a:rPr lang="en-US">
                <a:latin typeface="Calibri" charset="0"/>
              </a:rPr>
              <a:t>Characteristic errors may appear: </a:t>
            </a:r>
          </a:p>
          <a:p>
            <a:pPr lvl="1" eaLnBrk="1" hangingPunct="1"/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Wagon wheels rolling the wrong way in movies</a:t>
            </a:r>
            <a:r>
              <a:rPr lang="ja-JP" altLang="en-US">
                <a:latin typeface="Calibri" charset="0"/>
              </a:rPr>
              <a:t>”</a:t>
            </a:r>
            <a:endParaRPr lang="en-US" altLang="ja-JP">
              <a:latin typeface="Calibri" charset="0"/>
            </a:endParaRPr>
          </a:p>
          <a:p>
            <a:pPr lvl="1" eaLnBrk="1" hangingPunct="1"/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Checkerboards disintegrate in ray tracing</a:t>
            </a:r>
            <a:r>
              <a:rPr lang="ja-JP" altLang="en-US">
                <a:latin typeface="Calibri" charset="0"/>
              </a:rPr>
              <a:t>”</a:t>
            </a:r>
            <a:endParaRPr lang="en-US" altLang="ja-JP">
              <a:latin typeface="Calibri" charset="0"/>
            </a:endParaRPr>
          </a:p>
          <a:p>
            <a:pPr lvl="1" eaLnBrk="1" hangingPunct="1"/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Striped shirts look funny on color television</a:t>
            </a:r>
            <a:r>
              <a:rPr lang="ja-JP" altLang="en-US">
                <a:latin typeface="Calibri" charset="0"/>
              </a:rPr>
              <a:t>”</a:t>
            </a:r>
            <a:endParaRPr lang="en-US" altLang="ja-JP">
              <a:latin typeface="Calibri" charset="0"/>
            </a:endParaRPr>
          </a:p>
          <a:p>
            <a:pPr lvl="1" eaLnBrk="1" hangingPunct="1"/>
            <a:endParaRPr lang="en-US">
              <a:latin typeface="Calibri" charset="0"/>
            </a:endParaRP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7454900" y="6583363"/>
            <a:ext cx="16891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Source: D. Forsyth</a:t>
            </a:r>
          </a:p>
        </p:txBody>
      </p:sp>
      <p:sp>
        <p:nvSpPr>
          <p:cNvPr id="8089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Aliasing problem</a:t>
            </a:r>
          </a:p>
        </p:txBody>
      </p:sp>
    </p:spTree>
    <p:extLst>
      <p:ext uri="{BB962C8B-B14F-4D97-AF65-F5344CB8AC3E}">
        <p14:creationId xmlns:p14="http://schemas.microsoft.com/office/powerpoint/2010/main" val="283375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Aliasing in video</a:t>
            </a:r>
          </a:p>
        </p:txBody>
      </p:sp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8286" r="9714" b="14667"/>
          <a:stretch>
            <a:fillRect/>
          </a:stretch>
        </p:blipFill>
        <p:spPr bwMode="auto">
          <a:xfrm>
            <a:off x="457200" y="1143000"/>
            <a:ext cx="7707761" cy="471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Slide by Steve Seitz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059157"/>
            <a:ext cx="799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illusion: http://</a:t>
            </a:r>
            <a:r>
              <a:rPr lang="en-US" dirty="0" err="1" smtClean="0"/>
              <a:t>www.michaelbach.de</a:t>
            </a:r>
            <a:r>
              <a:rPr lang="en-US" dirty="0" smtClean="0"/>
              <a:t>/</a:t>
            </a:r>
            <a:r>
              <a:rPr lang="en-US" dirty="0" err="1" smtClean="0"/>
              <a:t>ot</a:t>
            </a:r>
            <a:r>
              <a:rPr lang="en-US" dirty="0" smtClean="0"/>
              <a:t>/mot-</a:t>
            </a:r>
            <a:r>
              <a:rPr lang="en-US" dirty="0" err="1" smtClean="0"/>
              <a:t>wagonWheel</a:t>
            </a:r>
            <a:r>
              <a:rPr lang="en-US" dirty="0" smtClean="0"/>
              <a:t>/</a:t>
            </a:r>
            <a:r>
              <a:rPr lang="en-US" dirty="0" err="1" smtClean="0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5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learned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contrast, histograms, and basic manipulation</a:t>
            </a:r>
          </a:p>
          <a:p>
            <a:r>
              <a:rPr lang="en-US" dirty="0" smtClean="0"/>
              <a:t>Image Convolution</a:t>
            </a:r>
          </a:p>
          <a:p>
            <a:r>
              <a:rPr lang="en-US" dirty="0" smtClean="0"/>
              <a:t>Image Filters</a:t>
            </a:r>
          </a:p>
          <a:p>
            <a:r>
              <a:rPr lang="en-US" dirty="0" smtClean="0"/>
              <a:t>Fourier transform</a:t>
            </a:r>
          </a:p>
          <a:p>
            <a:r>
              <a:rPr lang="en-US" dirty="0" smtClean="0"/>
              <a:t>Filtering in Fourier transform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Aliasing in video</a:t>
            </a:r>
          </a:p>
        </p:txBody>
      </p:sp>
      <p:pic>
        <p:nvPicPr>
          <p:cNvPr id="3" name="Picture 2" descr="Screen Shot 2015-02-15 at 7.2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417638"/>
            <a:ext cx="4495800" cy="17145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5828" y="6293462"/>
            <a:ext cx="402064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http://</a:t>
            </a:r>
            <a:r>
              <a:rPr lang="en-US" sz="1200" dirty="0" err="1" smtClean="0"/>
              <a:t>redwood.berkeley.edu</a:t>
            </a:r>
            <a:r>
              <a:rPr lang="en-US" sz="1200" dirty="0" smtClean="0"/>
              <a:t>/</a:t>
            </a:r>
            <a:r>
              <a:rPr lang="en-US" sz="1200" dirty="0" err="1" smtClean="0"/>
              <a:t>bruno</a:t>
            </a:r>
            <a:r>
              <a:rPr lang="en-US" sz="1200" dirty="0" smtClean="0"/>
              <a:t>/npb261/</a:t>
            </a:r>
            <a:r>
              <a:rPr lang="en-US" sz="1200" dirty="0" err="1" smtClean="0"/>
              <a:t>aliasing.pdf</a:t>
            </a:r>
            <a:endParaRPr lang="en-US" sz="1200" dirty="0"/>
          </a:p>
        </p:txBody>
      </p:sp>
      <p:pic>
        <p:nvPicPr>
          <p:cNvPr id="4" name="Picture 3" descr="Screen Shot 2015-02-15 at 7.3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78" y="3266219"/>
            <a:ext cx="4658608" cy="28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9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7543800" y="6583363"/>
            <a:ext cx="1293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Source: A. Efros</a:t>
            </a:r>
          </a:p>
        </p:txBody>
      </p:sp>
      <p:sp>
        <p:nvSpPr>
          <p:cNvPr id="839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Aliasing in graphics</a:t>
            </a:r>
          </a:p>
        </p:txBody>
      </p:sp>
    </p:spTree>
    <p:extLst>
      <p:ext uri="{BB962C8B-B14F-4D97-AF65-F5344CB8AC3E}">
        <p14:creationId xmlns:p14="http://schemas.microsoft.com/office/powerpoint/2010/main" val="41850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Sampling and aliasing</a:t>
            </a:r>
          </a:p>
        </p:txBody>
      </p:sp>
      <p:sp>
        <p:nvSpPr>
          <p:cNvPr id="86018" name="Text Box 12"/>
          <p:cNvSpPr txBox="1">
            <a:spLocks noChangeArrowheads="1"/>
          </p:cNvSpPr>
          <p:nvPr/>
        </p:nvSpPr>
        <p:spPr bwMode="auto">
          <a:xfrm>
            <a:off x="381000" y="48006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 </a:t>
            </a:r>
          </a:p>
        </p:txBody>
      </p:sp>
      <p:pic>
        <p:nvPicPr>
          <p:cNvPr id="8601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07"/>
          <a:stretch>
            <a:fillRect/>
          </a:stretch>
        </p:blipFill>
        <p:spPr bwMode="auto">
          <a:xfrm>
            <a:off x="0" y="2043113"/>
            <a:ext cx="89154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863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0" hangingPunct="0">
              <a:defRPr/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12154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When sampling a signal at discrete intervals, the sampling frequency must be </a:t>
            </a:r>
            <a:r>
              <a:rPr lang="en-US" sz="2800" dirty="0">
                <a:latin typeface="Calibri" charset="0"/>
                <a:sym typeface="Symbol" charset="0"/>
              </a:rPr>
              <a:t></a:t>
            </a:r>
            <a:r>
              <a:rPr lang="en-US" sz="2800" dirty="0">
                <a:latin typeface="Calibri" charset="0"/>
              </a:rPr>
              <a:t> 2 </a:t>
            </a:r>
            <a:r>
              <a:rPr lang="en-US" sz="2800" dirty="0">
                <a:latin typeface="Calibri" charset="0"/>
                <a:sym typeface="Symbol" charset="0"/>
              </a:rPr>
              <a:t> </a:t>
            </a:r>
            <a:r>
              <a:rPr lang="en-US" sz="2800" dirty="0" err="1">
                <a:latin typeface="Calibri" charset="0"/>
                <a:sym typeface="Symbol" charset="0"/>
              </a:rPr>
              <a:t>f</a:t>
            </a:r>
            <a:r>
              <a:rPr lang="en-US" sz="2800" baseline="-25000" dirty="0" err="1">
                <a:latin typeface="Calibri" charset="0"/>
                <a:sym typeface="Symbol" charset="0"/>
              </a:rPr>
              <a:t>max</a:t>
            </a:r>
            <a:endParaRPr lang="en-US" sz="2800" dirty="0">
              <a:latin typeface="Calibri" charset="0"/>
              <a:sym typeface="Symbol" charset="0"/>
            </a:endParaRPr>
          </a:p>
          <a:p>
            <a:pPr eaLnBrk="1" hangingPunct="1"/>
            <a:r>
              <a:rPr lang="en-US" sz="2800" dirty="0" err="1">
                <a:latin typeface="Calibri" charset="0"/>
                <a:sym typeface="Symbol" charset="0"/>
              </a:rPr>
              <a:t>f</a:t>
            </a:r>
            <a:r>
              <a:rPr lang="en-US" sz="2800" baseline="-25000" dirty="0" err="1">
                <a:latin typeface="Calibri" charset="0"/>
              </a:rPr>
              <a:t>max</a:t>
            </a:r>
            <a:r>
              <a:rPr lang="en-US" sz="2800" dirty="0">
                <a:latin typeface="Calibri" charset="0"/>
              </a:rPr>
              <a:t> = max frequency of the input signal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This will allows to reconstruct the original perfectly from the sampled version</a:t>
            </a:r>
          </a:p>
        </p:txBody>
      </p:sp>
      <p:pic>
        <p:nvPicPr>
          <p:cNvPr id="87043" name="Picture 5" descr="sine-sample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6096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6" descr="sine-sample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0013"/>
            <a:ext cx="591343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7604125" y="45339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good</a:t>
            </a:r>
          </a:p>
        </p:txBody>
      </p:sp>
      <p:sp>
        <p:nvSpPr>
          <p:cNvPr id="87046" name="Text Box 8"/>
          <p:cNvSpPr txBox="1">
            <a:spLocks noChangeArrowheads="1"/>
          </p:cNvSpPr>
          <p:nvPr/>
        </p:nvSpPr>
        <p:spPr bwMode="auto">
          <a:xfrm>
            <a:off x="7620000" y="60340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bad</a:t>
            </a:r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1524000" y="3733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17526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19050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Oval 10"/>
          <p:cNvSpPr>
            <a:spLocks noChangeArrowheads="1"/>
          </p:cNvSpPr>
          <p:nvPr/>
        </p:nvSpPr>
        <p:spPr bwMode="auto">
          <a:xfrm>
            <a:off x="22860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/>
              <a:t>v</a:t>
            </a:r>
          </a:p>
        </p:txBody>
      </p:sp>
      <p:sp>
        <p:nvSpPr>
          <p:cNvPr id="87051" name="Oval 11"/>
          <p:cNvSpPr>
            <a:spLocks noChangeArrowheads="1"/>
          </p:cNvSpPr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>
            <a:off x="2590800" y="3657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27432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28956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20574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31242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3581400" y="3733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38100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39624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/>
              <a:t>v</a:t>
            </a:r>
          </a:p>
        </p:txBody>
      </p:sp>
      <p:sp>
        <p:nvSpPr>
          <p:cNvPr id="87061" name="Oval 21"/>
          <p:cNvSpPr>
            <a:spLocks noChangeArrowheads="1"/>
          </p:cNvSpPr>
          <p:nvPr/>
        </p:nvSpPr>
        <p:spPr bwMode="auto">
          <a:xfrm>
            <a:off x="44196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2" name="Oval 22"/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3" name="Oval 23"/>
          <p:cNvSpPr>
            <a:spLocks noChangeArrowheads="1"/>
          </p:cNvSpPr>
          <p:nvPr/>
        </p:nvSpPr>
        <p:spPr bwMode="auto">
          <a:xfrm>
            <a:off x="48006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4" name="Oval 24"/>
          <p:cNvSpPr>
            <a:spLocks noChangeArrowheads="1"/>
          </p:cNvSpPr>
          <p:nvPr/>
        </p:nvSpPr>
        <p:spPr bwMode="auto">
          <a:xfrm>
            <a:off x="49530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Oval 25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7" name="Oval 27"/>
          <p:cNvSpPr>
            <a:spLocks noChangeArrowheads="1"/>
          </p:cNvSpPr>
          <p:nvPr/>
        </p:nvSpPr>
        <p:spPr bwMode="auto">
          <a:xfrm>
            <a:off x="5562600" y="3733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8" name="Oval 28"/>
          <p:cNvSpPr>
            <a:spLocks noChangeArrowheads="1"/>
          </p:cNvSpPr>
          <p:nvPr/>
        </p:nvSpPr>
        <p:spPr bwMode="auto">
          <a:xfrm>
            <a:off x="57912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9" name="Oval 29"/>
          <p:cNvSpPr>
            <a:spLocks noChangeArrowheads="1"/>
          </p:cNvSpPr>
          <p:nvPr/>
        </p:nvSpPr>
        <p:spPr bwMode="auto">
          <a:xfrm>
            <a:off x="59436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0" name="Oval 30"/>
          <p:cNvSpPr>
            <a:spLocks noChangeArrowheads="1"/>
          </p:cNvSpPr>
          <p:nvPr/>
        </p:nvSpPr>
        <p:spPr bwMode="auto">
          <a:xfrm>
            <a:off x="62484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/>
              <a:t>v</a:t>
            </a:r>
          </a:p>
        </p:txBody>
      </p:sp>
      <p:sp>
        <p:nvSpPr>
          <p:cNvPr id="87071" name="Oval 31"/>
          <p:cNvSpPr>
            <a:spLocks noChangeArrowheads="1"/>
          </p:cNvSpPr>
          <p:nvPr/>
        </p:nvSpPr>
        <p:spPr bwMode="auto">
          <a:xfrm>
            <a:off x="64008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2" name="Oval 32"/>
          <p:cNvSpPr>
            <a:spLocks noChangeArrowheads="1"/>
          </p:cNvSpPr>
          <p:nvPr/>
        </p:nvSpPr>
        <p:spPr bwMode="auto">
          <a:xfrm>
            <a:off x="6553200" y="3657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3" name="Oval 33"/>
          <p:cNvSpPr>
            <a:spLocks noChangeArrowheads="1"/>
          </p:cNvSpPr>
          <p:nvPr/>
        </p:nvSpPr>
        <p:spPr bwMode="auto">
          <a:xfrm>
            <a:off x="67818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4" name="Oval 34"/>
          <p:cNvSpPr>
            <a:spLocks noChangeArrowheads="1"/>
          </p:cNvSpPr>
          <p:nvPr/>
        </p:nvSpPr>
        <p:spPr bwMode="auto">
          <a:xfrm>
            <a:off x="69342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5" name="Oval 35"/>
          <p:cNvSpPr>
            <a:spLocks noChangeArrowheads="1"/>
          </p:cNvSpPr>
          <p:nvPr/>
        </p:nvSpPr>
        <p:spPr bwMode="auto">
          <a:xfrm>
            <a:off x="60960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6" name="Oval 36"/>
          <p:cNvSpPr>
            <a:spLocks noChangeArrowheads="1"/>
          </p:cNvSpPr>
          <p:nvPr/>
        </p:nvSpPr>
        <p:spPr bwMode="auto">
          <a:xfrm>
            <a:off x="7086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7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alibri" charset="0"/>
              </a:rPr>
              <a:t>Nyquist</a:t>
            </a:r>
            <a:r>
              <a:rPr lang="en-US" dirty="0">
                <a:latin typeface="Calibri" charset="0"/>
              </a:rPr>
              <a:t>-Shannon Sampling Theorem</a:t>
            </a:r>
          </a:p>
        </p:txBody>
      </p:sp>
    </p:spTree>
    <p:extLst>
      <p:ext uri="{BB962C8B-B14F-4D97-AF65-F5344CB8AC3E}">
        <p14:creationId xmlns:p14="http://schemas.microsoft.com/office/powerpoint/2010/main" val="179024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Anti-aliasing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Tx/>
              <a:buNone/>
            </a:pPr>
            <a:endParaRPr lang="en-US" dirty="0">
              <a:latin typeface="Calibri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dirty="0">
                <a:latin typeface="Calibri" charset="0"/>
              </a:rPr>
              <a:t>Solutions:</a:t>
            </a:r>
          </a:p>
          <a:p>
            <a:pPr marL="457200" indent="-457200" eaLnBrk="1" hangingPunct="1"/>
            <a:r>
              <a:rPr lang="en-US" dirty="0">
                <a:latin typeface="Calibri" charset="0"/>
              </a:rPr>
              <a:t>Sample more often</a:t>
            </a:r>
          </a:p>
          <a:p>
            <a:pPr marL="457200" indent="-457200" eaLnBrk="1" hangingPunct="1"/>
            <a:endParaRPr lang="en-US" dirty="0">
              <a:latin typeface="Calibri" charset="0"/>
            </a:endParaRPr>
          </a:p>
          <a:p>
            <a:pPr marL="457200" indent="-457200" eaLnBrk="1" hangingPunct="1"/>
            <a:r>
              <a:rPr lang="en-US" dirty="0">
                <a:latin typeface="Calibri" charset="0"/>
              </a:rPr>
              <a:t>Get rid of all frequencies that are greater than half the new sampling frequency</a:t>
            </a:r>
          </a:p>
          <a:p>
            <a:pPr marL="838200" lvl="1" indent="-381000" eaLnBrk="1" hangingPunct="1"/>
            <a:r>
              <a:rPr lang="en-US" dirty="0">
                <a:latin typeface="Calibri" charset="0"/>
              </a:rPr>
              <a:t>Will lose information</a:t>
            </a:r>
          </a:p>
          <a:p>
            <a:pPr marL="838200" lvl="1" indent="-381000" eaLnBrk="1" hangingPunct="1"/>
            <a:r>
              <a:rPr lang="en-US" dirty="0">
                <a:latin typeface="Calibri" charset="0"/>
              </a:rPr>
              <a:t>But it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s better than aliasing</a:t>
            </a:r>
          </a:p>
          <a:p>
            <a:pPr marL="838200" lvl="1" indent="-381000" eaLnBrk="1" hangingPunct="1"/>
            <a:r>
              <a:rPr lang="en-US" dirty="0">
                <a:latin typeface="Calibri" charset="0"/>
              </a:rPr>
              <a:t>Apply a smoothing filter</a:t>
            </a:r>
            <a:endParaRPr lang="ru-RU" dirty="0">
              <a:latin typeface="Calibri" charset="0"/>
            </a:endParaRPr>
          </a:p>
          <a:p>
            <a:pPr marL="457200" indent="-457200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5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Algorithm for downsampling by factor of 2</a:t>
            </a:r>
          </a:p>
        </p:txBody>
      </p:sp>
      <p:sp>
        <p:nvSpPr>
          <p:cNvPr id="90114" name="Content Placeholder 2"/>
          <p:cNvSpPr txBox="1">
            <a:spLocks/>
          </p:cNvSpPr>
          <p:nvPr/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Calibri" charset="0"/>
              <a:buAutoNum type="arabicPeriod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Calibri" charset="0"/>
              <a:buAutoNum type="arabicPeriod"/>
            </a:pPr>
            <a:r>
              <a:rPr lang="en-US" sz="2800" dirty="0">
                <a:latin typeface="Calibri" charset="0"/>
              </a:rPr>
              <a:t>Start with image(h, w)</a:t>
            </a:r>
          </a:p>
          <a:p>
            <a:pPr>
              <a:spcBef>
                <a:spcPct val="20000"/>
              </a:spcBef>
              <a:buFont typeface="Calibri" charset="0"/>
              <a:buAutoNum type="arabicPeriod"/>
            </a:pPr>
            <a:r>
              <a:rPr lang="en-US" sz="2800" dirty="0">
                <a:latin typeface="Calibri" charset="0"/>
              </a:rPr>
              <a:t>Apply low-pass filter</a:t>
            </a:r>
          </a:p>
          <a:p>
            <a:pPr lvl="1">
              <a:spcBef>
                <a:spcPct val="20000"/>
              </a:spcBef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im_blur</a:t>
            </a:r>
            <a:r>
              <a:rPr lang="en-US" dirty="0">
                <a:latin typeface="Calibri" charset="0"/>
              </a:rPr>
              <a:t> = </a:t>
            </a:r>
            <a:r>
              <a:rPr lang="en-US" dirty="0" err="1" smtClean="0">
                <a:latin typeface="Calibri" charset="0"/>
              </a:rPr>
              <a:t>ndimage</a:t>
            </a:r>
            <a:r>
              <a:rPr lang="en-US" dirty="0" smtClean="0">
                <a:latin typeface="Calibri" charset="0"/>
              </a:rPr>
              <a:t>. filters_ </a:t>
            </a:r>
            <a:r>
              <a:rPr lang="en-US" dirty="0" err="1" smtClean="0">
                <a:latin typeface="Calibri" charset="0"/>
              </a:rPr>
              <a:t>gaussian_filter</a:t>
            </a:r>
            <a:r>
              <a:rPr lang="en-US" dirty="0" smtClean="0">
                <a:latin typeface="Calibri" charset="0"/>
              </a:rPr>
              <a:t> (</a:t>
            </a:r>
            <a:r>
              <a:rPr lang="en-US" dirty="0">
                <a:latin typeface="Calibri" charset="0"/>
              </a:rPr>
              <a:t>image, </a:t>
            </a:r>
            <a:r>
              <a:rPr lang="en-US" dirty="0" smtClean="0">
                <a:latin typeface="Calibri" charset="0"/>
              </a:rPr>
              <a:t>7</a:t>
            </a:r>
            <a:r>
              <a:rPr lang="en-US" altLang="ja-JP" dirty="0" smtClean="0">
                <a:latin typeface="Calibri" charset="0"/>
              </a:rPr>
              <a:t>)</a:t>
            </a:r>
            <a:endParaRPr lang="en-US" altLang="ja-JP" dirty="0">
              <a:latin typeface="Calibri" charset="0"/>
            </a:endParaRPr>
          </a:p>
          <a:p>
            <a:pPr>
              <a:spcBef>
                <a:spcPct val="20000"/>
              </a:spcBef>
              <a:buFont typeface="Calibri" charset="0"/>
              <a:buAutoNum type="arabicPeriod"/>
            </a:pPr>
            <a:r>
              <a:rPr lang="en-US" sz="2800" dirty="0">
                <a:latin typeface="Calibri" charset="0"/>
              </a:rPr>
              <a:t>Sample every other pixel</a:t>
            </a:r>
          </a:p>
          <a:p>
            <a:pPr lvl="1">
              <a:spcBef>
                <a:spcPct val="20000"/>
              </a:spcBef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im_small</a:t>
            </a:r>
            <a:r>
              <a:rPr lang="en-US" dirty="0">
                <a:latin typeface="Calibri" charset="0"/>
              </a:rPr>
              <a:t> = </a:t>
            </a:r>
            <a:r>
              <a:rPr lang="en-US" dirty="0" err="1" smtClean="0">
                <a:latin typeface="Calibri" charset="0"/>
              </a:rPr>
              <a:t>im_blur</a:t>
            </a:r>
            <a:r>
              <a:rPr lang="en-US" dirty="0" smtClean="0">
                <a:latin typeface="Calibri" charset="0"/>
              </a:rPr>
              <a:t>[::2; ::2];</a:t>
            </a:r>
            <a:endParaRPr lang="en-US" dirty="0">
              <a:latin typeface="Calibri" charset="0"/>
            </a:endParaRPr>
          </a:p>
          <a:p>
            <a:pPr marL="0" indent="0">
              <a:spcBef>
                <a:spcPct val="20000"/>
              </a:spcBef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</a:pP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9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images</a:t>
            </a:r>
            <a:endParaRPr lang="en-US" dirty="0"/>
          </a:p>
        </p:txBody>
      </p:sp>
      <p:pic>
        <p:nvPicPr>
          <p:cNvPr id="3" name="Picture 2" descr="Screen Shot 2015-02-15 at 7.3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93" y="3592812"/>
            <a:ext cx="9451876" cy="3134793"/>
          </a:xfrm>
          <a:prstGeom prst="rect">
            <a:avLst/>
          </a:prstGeom>
        </p:spPr>
      </p:pic>
      <p:pic>
        <p:nvPicPr>
          <p:cNvPr id="5" name="Picture 4" descr="Screen Shot 2015-02-15 at 7.57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315"/>
            <a:ext cx="8686800" cy="9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0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9"/>
          <a:stretch>
            <a:fillRect/>
          </a:stretch>
        </p:blipFill>
        <p:spPr bwMode="auto">
          <a:xfrm>
            <a:off x="152400" y="3810000"/>
            <a:ext cx="868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>
                <a:latin typeface="Calibri" charset="0"/>
              </a:rPr>
              <a:t>Anti-aliasing</a:t>
            </a:r>
            <a:endParaRPr lang="ru-RU" sz="4800">
              <a:latin typeface="Calibri" charset="0"/>
            </a:endParaRPr>
          </a:p>
        </p:txBody>
      </p:sp>
      <p:pic>
        <p:nvPicPr>
          <p:cNvPr id="9113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07"/>
          <a:stretch>
            <a:fillRect/>
          </a:stretch>
        </p:blipFill>
        <p:spPr bwMode="auto">
          <a:xfrm>
            <a:off x="0" y="1295400"/>
            <a:ext cx="89154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4"/>
          <p:cNvSpPr txBox="1">
            <a:spLocks noChangeArrowheads="1"/>
          </p:cNvSpPr>
          <p:nvPr/>
        </p:nvSpPr>
        <p:spPr bwMode="auto">
          <a:xfrm>
            <a:off x="7010400" y="6550025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Forsyth and Ponce 2002</a:t>
            </a:r>
          </a:p>
        </p:txBody>
      </p:sp>
    </p:spTree>
    <p:extLst>
      <p:ext uri="{BB962C8B-B14F-4D97-AF65-F5344CB8AC3E}">
        <p14:creationId xmlns:p14="http://schemas.microsoft.com/office/powerpoint/2010/main" val="1519620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144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01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charset="0"/>
              </a:rPr>
              <a:t>Subsampling without pre-filtering</a:t>
            </a:r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37338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1/4  </a:t>
            </a:r>
            <a:r>
              <a:rPr lang="en-US" sz="1600"/>
              <a:t>(2x zoom)</a:t>
            </a:r>
          </a:p>
        </p:txBody>
      </p:sp>
      <p:sp>
        <p:nvSpPr>
          <p:cNvPr id="92166" name="Text Box 7"/>
          <p:cNvSpPr txBox="1">
            <a:spLocks noChangeArrowheads="1"/>
          </p:cNvSpPr>
          <p:nvPr/>
        </p:nvSpPr>
        <p:spPr bwMode="auto">
          <a:xfrm>
            <a:off x="69342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1/8  </a:t>
            </a:r>
            <a:r>
              <a:rPr lang="en-US" sz="1600"/>
              <a:t>(4x zoom)</a:t>
            </a:r>
          </a:p>
        </p:txBody>
      </p:sp>
      <p:sp>
        <p:nvSpPr>
          <p:cNvPr id="92167" name="Text Box 8"/>
          <p:cNvSpPr txBox="1">
            <a:spLocks noChangeArrowheads="1"/>
          </p:cNvSpPr>
          <p:nvPr/>
        </p:nvSpPr>
        <p:spPr bwMode="auto">
          <a:xfrm>
            <a:off x="1295400" y="51054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1/2</a:t>
            </a:r>
          </a:p>
        </p:txBody>
      </p:sp>
      <p:sp>
        <p:nvSpPr>
          <p:cNvPr id="92168" name="Text Box 9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951157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3154363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91440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charset="0"/>
              </a:rPr>
              <a:t>Subsampling with Gaussian pre-filtering</a:t>
            </a: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4267200" y="51054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 1/4 </a:t>
            </a:r>
          </a:p>
        </p:txBody>
      </p:sp>
      <p:sp>
        <p:nvSpPr>
          <p:cNvPr id="93190" name="Text Box 7"/>
          <p:cNvSpPr txBox="1">
            <a:spLocks noChangeArrowheads="1"/>
          </p:cNvSpPr>
          <p:nvPr/>
        </p:nvSpPr>
        <p:spPr bwMode="auto">
          <a:xfrm>
            <a:off x="7377113" y="51054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 1/8</a:t>
            </a:r>
          </a:p>
        </p:txBody>
      </p:sp>
      <p:sp>
        <p:nvSpPr>
          <p:cNvPr id="93191" name="Text Box 8"/>
          <p:cNvSpPr txBox="1">
            <a:spLocks noChangeArrowheads="1"/>
          </p:cNvSpPr>
          <p:nvPr/>
        </p:nvSpPr>
        <p:spPr bwMode="auto">
          <a:xfrm>
            <a:off x="5334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Gaussian 1/2</a:t>
            </a:r>
          </a:p>
        </p:txBody>
      </p:sp>
      <p:sp>
        <p:nvSpPr>
          <p:cNvPr id="93192" name="Text Box 10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602454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want to achieve in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Basic image processing (extract contours, boundaries, edges).</a:t>
            </a:r>
          </a:p>
          <a:p>
            <a:r>
              <a:rPr lang="en-US" dirty="0" smtClean="0"/>
              <a:t>Basic understanding of image formation (camera models, projection)</a:t>
            </a:r>
          </a:p>
          <a:p>
            <a:r>
              <a:rPr lang="en-US" dirty="0" smtClean="0"/>
              <a:t>Basic skills of image synthesizing (textures, panorama images, image hybrid, stereo)</a:t>
            </a:r>
          </a:p>
          <a:p>
            <a:r>
              <a:rPr lang="en-US" dirty="0" smtClean="0"/>
              <a:t>Basic understanding of image features (HOG, SIFT, optical flow). </a:t>
            </a:r>
          </a:p>
          <a:p>
            <a:r>
              <a:rPr lang="en-US" dirty="0" smtClean="0"/>
              <a:t>Basic exposure of the state of the art computer vision applications. </a:t>
            </a:r>
            <a:r>
              <a:rPr lang="en-US" dirty="0" smtClean="0"/>
              <a:t>(multiple object tracking, segmentation, 3D construction, recognition of objects and faces) </a:t>
            </a:r>
            <a:r>
              <a:rPr lang="en-US" dirty="0" smtClean="0"/>
              <a:t> </a:t>
            </a:r>
          </a:p>
          <a:p>
            <a:r>
              <a:rPr lang="en-US" dirty="0" smtClean="0"/>
              <a:t>Application of machine learning in CV (Clustering, Bayesian, deep learning intro). </a:t>
            </a:r>
          </a:p>
          <a:p>
            <a:r>
              <a:rPr lang="en-US" dirty="0" smtClean="0"/>
              <a:t>Basic mathematical concepts behind image processing (Fourier transform,  convolution, probability and statistics ). </a:t>
            </a:r>
          </a:p>
          <a:p>
            <a:r>
              <a:rPr lang="en-US" dirty="0" smtClean="0"/>
              <a:t>Brushing up numerical Python skills</a:t>
            </a:r>
          </a:p>
          <a:p>
            <a:r>
              <a:rPr lang="en-US" dirty="0" smtClean="0"/>
              <a:t>If you have made progress in at least 4 out of the above points, it is a success! </a:t>
            </a:r>
          </a:p>
        </p:txBody>
      </p:sp>
    </p:spTree>
    <p:extLst>
      <p:ext uri="{BB962C8B-B14F-4D97-AF65-F5344CB8AC3E}">
        <p14:creationId xmlns:p14="http://schemas.microsoft.com/office/powerpoint/2010/main" val="176408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983163"/>
          </a:xfrm>
        </p:spPr>
        <p:txBody>
          <a:bodyPr/>
          <a:lstStyle/>
          <a:p>
            <a:pPr marL="0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Why do we get different, distance-dependent interpretations of hybrid images?</a:t>
            </a:r>
            <a:endParaRPr lang="en-US" b="1" dirty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95234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381000" y="2133600"/>
            <a:ext cx="41084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r="74422" b="49260"/>
          <a:stretch>
            <a:fillRect/>
          </a:stretch>
        </p:blipFill>
        <p:spPr bwMode="auto">
          <a:xfrm>
            <a:off x="6553200" y="1981200"/>
            <a:ext cx="1690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3" r="74422" b="3593"/>
          <a:stretch>
            <a:fillRect/>
          </a:stretch>
        </p:blipFill>
        <p:spPr bwMode="auto">
          <a:xfrm>
            <a:off x="6629400" y="4800600"/>
            <a:ext cx="152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12"/>
          <p:cNvSpPr txBox="1">
            <a:spLocks noChangeArrowheads="1"/>
          </p:cNvSpPr>
          <p:nvPr/>
        </p:nvSpPr>
        <p:spPr bwMode="auto">
          <a:xfrm>
            <a:off x="5181600" y="3962400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48200" y="3276600"/>
            <a:ext cx="1752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4343400"/>
            <a:ext cx="18288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5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9"/>
          <p:cNvSpPr>
            <a:spLocks noChangeArrowheads="1"/>
          </p:cNvSpPr>
          <p:nvPr/>
        </p:nvSpPr>
        <p:spPr bwMode="auto">
          <a:xfrm>
            <a:off x="457200" y="609600"/>
            <a:ext cx="845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962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0"/>
            <a:ext cx="5097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9244" name="Text Box 12"/>
          <p:cNvSpPr txBox="1">
            <a:spLocks noChangeArrowheads="1"/>
          </p:cNvSpPr>
          <p:nvPr/>
        </p:nvSpPr>
        <p:spPr bwMode="auto">
          <a:xfrm>
            <a:off x="0" y="3200400"/>
            <a:ext cx="3497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0000"/>
                </a:solidFill>
              </a:rPr>
              <a:t>Salvador Dali invented Hybrid Images?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5915025"/>
            <a:ext cx="3759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0000"/>
                </a:solidFill>
              </a:rPr>
              <a:t>Salvador Dali</a:t>
            </a:r>
            <a:endParaRPr lang="en-US" sz="1400">
              <a:solidFill>
                <a:srgbClr val="000000"/>
              </a:solidFill>
            </a:endParaRPr>
          </a:p>
          <a:p>
            <a:r>
              <a:rPr lang="ja-JP" altLang="en-US" sz="1400" i="1">
                <a:solidFill>
                  <a:srgbClr val="000000"/>
                </a:solidFill>
              </a:rPr>
              <a:t>“</a:t>
            </a:r>
            <a:r>
              <a:rPr lang="en-US" altLang="ja-JP" sz="1400" i="1">
                <a:solidFill>
                  <a:srgbClr val="000000"/>
                </a:solidFill>
              </a:rPr>
              <a:t>Gala Contemplating the Mediterranean Sea, </a:t>
            </a:r>
          </a:p>
          <a:p>
            <a:r>
              <a:rPr lang="en-US" sz="1400" i="1">
                <a:solidFill>
                  <a:srgbClr val="000000"/>
                </a:solidFill>
              </a:rPr>
              <a:t>which at 30 meters becomes the portrait </a:t>
            </a:r>
          </a:p>
          <a:p>
            <a:r>
              <a:rPr lang="en-US" sz="1400" i="1">
                <a:solidFill>
                  <a:srgbClr val="000000"/>
                </a:solidFill>
              </a:rPr>
              <a:t>of Abraham Lincoln</a:t>
            </a:r>
            <a:r>
              <a:rPr lang="ja-JP" altLang="en-US" sz="1400">
                <a:solidFill>
                  <a:srgbClr val="000000"/>
                </a:solidFill>
              </a:rPr>
              <a:t>”</a:t>
            </a:r>
            <a:r>
              <a:rPr lang="en-US" altLang="ja-JP" sz="1400">
                <a:solidFill>
                  <a:srgbClr val="000000"/>
                </a:solidFill>
              </a:rPr>
              <a:t>, 1976</a:t>
            </a:r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4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ChangeArrowheads="1"/>
          </p:cNvSpPr>
          <p:nvPr/>
        </p:nvSpPr>
        <p:spPr bwMode="auto">
          <a:xfrm>
            <a:off x="457200" y="609600"/>
            <a:ext cx="845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Arial" charset="0"/>
            </a:endParaRPr>
          </a:p>
        </p:txBody>
      </p:sp>
      <p:pic>
        <p:nvPicPr>
          <p:cNvPr id="972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0"/>
            <a:ext cx="5084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1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ChangeArrowheads="1"/>
          </p:cNvSpPr>
          <p:nvPr/>
        </p:nvSpPr>
        <p:spPr bwMode="auto">
          <a:xfrm>
            <a:off x="457200" y="609600"/>
            <a:ext cx="845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Arial" charset="0"/>
            </a:endParaRPr>
          </a:p>
        </p:txBody>
      </p:sp>
      <p:pic>
        <p:nvPicPr>
          <p:cNvPr id="9830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7170" r="10422" b="11575"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38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CSFchartP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870075"/>
            <a:ext cx="5715000" cy="381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Campbell-Robson contrast sensitivity curve</a:t>
            </a:r>
          </a:p>
        </p:txBody>
      </p:sp>
      <p:sp>
        <p:nvSpPr>
          <p:cNvPr id="514053" name="Freeform 5"/>
          <p:cNvSpPr>
            <a:spLocks/>
          </p:cNvSpPr>
          <p:nvPr/>
        </p:nvSpPr>
        <p:spPr bwMode="auto">
          <a:xfrm>
            <a:off x="1725613" y="1952625"/>
            <a:ext cx="5641975" cy="3600450"/>
          </a:xfrm>
          <a:custGeom>
            <a:avLst/>
            <a:gdLst>
              <a:gd name="T0" fmla="*/ 0 w 4344"/>
              <a:gd name="T1" fmla="*/ 2147483647 h 2806"/>
              <a:gd name="T2" fmla="*/ 2147483647 w 4344"/>
              <a:gd name="T3" fmla="*/ 2147483647 h 2806"/>
              <a:gd name="T4" fmla="*/ 2147483647 w 4344"/>
              <a:gd name="T5" fmla="*/ 2147483647 h 2806"/>
              <a:gd name="T6" fmla="*/ 2147483647 w 4344"/>
              <a:gd name="T7" fmla="*/ 2147483647 h 2806"/>
              <a:gd name="T8" fmla="*/ 2147483647 w 4344"/>
              <a:gd name="T9" fmla="*/ 2147483647 h 2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44"/>
              <a:gd name="T16" fmla="*/ 0 h 2806"/>
              <a:gd name="T17" fmla="*/ 4344 w 4344"/>
              <a:gd name="T18" fmla="*/ 2806 h 2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44" h="2806">
                <a:moveTo>
                  <a:pt x="0" y="2806"/>
                </a:moveTo>
                <a:cubicBezTo>
                  <a:pt x="409" y="2023"/>
                  <a:pt x="818" y="1240"/>
                  <a:pt x="1200" y="778"/>
                </a:cubicBezTo>
                <a:cubicBezTo>
                  <a:pt x="1582" y="316"/>
                  <a:pt x="1930" y="68"/>
                  <a:pt x="2292" y="34"/>
                </a:cubicBezTo>
                <a:cubicBezTo>
                  <a:pt x="2654" y="0"/>
                  <a:pt x="3030" y="288"/>
                  <a:pt x="3372" y="574"/>
                </a:cubicBezTo>
                <a:cubicBezTo>
                  <a:pt x="3714" y="860"/>
                  <a:pt x="4182" y="1554"/>
                  <a:pt x="4344" y="175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7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Hybrid Image in FFT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r="66875" b="10031"/>
          <a:stretch>
            <a:fillRect/>
          </a:stretch>
        </p:blipFill>
        <p:spPr bwMode="auto">
          <a:xfrm>
            <a:off x="228600" y="22098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13086" r="626" b="10031"/>
          <a:stretch>
            <a:fillRect/>
          </a:stretch>
        </p:blipFill>
        <p:spPr bwMode="auto">
          <a:xfrm>
            <a:off x="3505200" y="2209800"/>
            <a:ext cx="5410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qual 5"/>
          <p:cNvSpPr/>
          <p:nvPr/>
        </p:nvSpPr>
        <p:spPr>
          <a:xfrm>
            <a:off x="3124200" y="3886200"/>
            <a:ext cx="304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4453" name="TextBox 6"/>
          <p:cNvSpPr txBox="1">
            <a:spLocks noChangeArrowheads="1"/>
          </p:cNvSpPr>
          <p:nvPr/>
        </p:nvSpPr>
        <p:spPr bwMode="auto">
          <a:xfrm>
            <a:off x="762000" y="18288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Hybrid Image</a:t>
            </a:r>
          </a:p>
        </p:txBody>
      </p:sp>
      <p:sp>
        <p:nvSpPr>
          <p:cNvPr id="104454" name="TextBox 7"/>
          <p:cNvSpPr txBox="1">
            <a:spLocks noChangeArrowheads="1"/>
          </p:cNvSpPr>
          <p:nvPr/>
        </p:nvSpPr>
        <p:spPr bwMode="auto">
          <a:xfrm>
            <a:off x="3505200" y="1828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Low-passed Image</a:t>
            </a:r>
          </a:p>
        </p:txBody>
      </p:sp>
      <p:sp>
        <p:nvSpPr>
          <p:cNvPr id="104455" name="TextBox 8"/>
          <p:cNvSpPr txBox="1">
            <a:spLocks noChangeArrowheads="1"/>
          </p:cNvSpPr>
          <p:nvPr/>
        </p:nvSpPr>
        <p:spPr bwMode="auto">
          <a:xfrm>
            <a:off x="6248400" y="1828800"/>
            <a:ext cx="218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High-passed Image</a:t>
            </a:r>
          </a:p>
        </p:txBody>
      </p:sp>
      <p:sp>
        <p:nvSpPr>
          <p:cNvPr id="11" name="Plus 10"/>
          <p:cNvSpPr/>
          <p:nvPr/>
        </p:nvSpPr>
        <p:spPr>
          <a:xfrm>
            <a:off x="5715000" y="1828800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983163"/>
          </a:xfrm>
        </p:spPr>
        <p:txBody>
          <a:bodyPr/>
          <a:lstStyle/>
          <a:p>
            <a:pPr marL="0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Why do we get different, distance-dependent interpretations of hybrid images?</a:t>
            </a:r>
            <a:endParaRPr lang="en-US" b="1" dirty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05474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381000" y="2133600"/>
            <a:ext cx="41084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r="74422" b="49260"/>
          <a:stretch>
            <a:fillRect/>
          </a:stretch>
        </p:blipFill>
        <p:spPr bwMode="auto">
          <a:xfrm>
            <a:off x="6553200" y="1981200"/>
            <a:ext cx="1690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3" r="74422" b="3593"/>
          <a:stretch>
            <a:fillRect/>
          </a:stretch>
        </p:blipFill>
        <p:spPr bwMode="auto">
          <a:xfrm>
            <a:off x="6629400" y="4800600"/>
            <a:ext cx="152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Box 12"/>
          <p:cNvSpPr txBox="1">
            <a:spLocks noChangeArrowheads="1"/>
          </p:cNvSpPr>
          <p:nvPr/>
        </p:nvSpPr>
        <p:spPr bwMode="auto">
          <a:xfrm>
            <a:off x="5181600" y="3962400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48200" y="3276600"/>
            <a:ext cx="1752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4343400"/>
            <a:ext cx="18288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80" name="TextBox 8"/>
          <p:cNvSpPr txBox="1">
            <a:spLocks noChangeArrowheads="1"/>
          </p:cNvSpPr>
          <p:nvPr/>
        </p:nvSpPr>
        <p:spPr bwMode="auto">
          <a:xfrm>
            <a:off x="3352800" y="0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360375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Things to Remember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096000" cy="51355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Sometimes it makes sense to think of images and filtering in the frequency domain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Fourier analysis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Can be faster to filter using FFT for large images (N </a:t>
            </a:r>
            <a:r>
              <a:rPr lang="en-US" dirty="0" err="1" smtClean="0">
                <a:ea typeface="+mn-ea"/>
                <a:cs typeface="+mn-cs"/>
              </a:rPr>
              <a:t>logN</a:t>
            </a:r>
            <a:r>
              <a:rPr lang="en-US" dirty="0" smtClean="0">
                <a:ea typeface="+mn-ea"/>
                <a:cs typeface="+mn-cs"/>
              </a:rPr>
              <a:t> vs. N</a:t>
            </a:r>
            <a:r>
              <a:rPr lang="en-US" baseline="30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for auto-correlation)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Images are mostly smooth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Basis for compression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Remember to low-pass before sampling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1" t="61481" r="40927" b="5122"/>
          <a:stretch>
            <a:fillRect/>
          </a:stretch>
        </p:blipFill>
        <p:spPr bwMode="auto">
          <a:xfrm>
            <a:off x="6977063" y="1111250"/>
            <a:ext cx="1585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>
            <a:off x="7664450" y="7620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 descr="C:\Users\Hoiem\Documents\Classes\Computational Photography - Fall 2010\lectures\demos\fftims\flowers_fft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333" r="26042" b="12500"/>
          <a:stretch>
            <a:fillRect/>
          </a:stretch>
        </p:blipFill>
        <p:spPr bwMode="auto">
          <a:xfrm>
            <a:off x="7239000" y="403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ine-sample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5"/>
          <a:stretch>
            <a:fillRect/>
          </a:stretch>
        </p:blipFill>
        <p:spPr bwMode="auto">
          <a:xfrm>
            <a:off x="6629400" y="5334000"/>
            <a:ext cx="2286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89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Practice question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457200" y="1297835"/>
            <a:ext cx="8229600" cy="4525963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 dirty="0">
                <a:latin typeface="Calibri" charset="0"/>
              </a:rPr>
              <a:t>Match the spatial domain image to the Fourier magnitude image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5232" r="61539" b="12923"/>
          <a:stretch>
            <a:fillRect/>
          </a:stretch>
        </p:blipFill>
        <p:spPr bwMode="auto">
          <a:xfrm>
            <a:off x="685800" y="5257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2437" r="24097" b="18646"/>
          <a:stretch>
            <a:fillRect/>
          </a:stretch>
        </p:blipFill>
        <p:spPr bwMode="auto">
          <a:xfrm>
            <a:off x="3581400" y="2590800"/>
            <a:ext cx="1447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7175" r="61354" b="6760"/>
          <a:stretch>
            <a:fillRect/>
          </a:stretch>
        </p:blipFill>
        <p:spPr bwMode="auto">
          <a:xfrm>
            <a:off x="1600200" y="42672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2" descr="C:\Users\Hoiem\Documents\Classes\Computational Photography - Fall 2010\lectures\demos\fftims\flowers_fft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333" r="26042" b="12500"/>
          <a:stretch>
            <a:fillRect/>
          </a:stretch>
        </p:blipFill>
        <p:spPr bwMode="auto">
          <a:xfrm>
            <a:off x="1828800" y="2514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3" t="65628" r="43102" b="6952"/>
          <a:stretch>
            <a:fillRect/>
          </a:stretch>
        </p:blipFill>
        <p:spPr bwMode="auto">
          <a:xfrm>
            <a:off x="304800" y="2514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6" t="14526" r="37196" b="49263"/>
          <a:stretch>
            <a:fillRect/>
          </a:stretch>
        </p:blipFill>
        <p:spPr bwMode="auto">
          <a:xfrm>
            <a:off x="5943600" y="5257800"/>
            <a:ext cx="87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3" descr="C:\Users\Hoiem\Documents\Classes\Computational Photography - Fall 2010\lectures\demos\fftims\se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4" descr="C:\Users\Hoiem\Documents\Classes\Computational Photography - Fall 2010\lectures\demos\fftims\sea_fft.png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9721" r="10417" b="13889"/>
          <a:stretch>
            <a:fillRect/>
          </a:stretch>
        </p:blipFill>
        <p:spPr bwMode="auto">
          <a:xfrm>
            <a:off x="5410200" y="26670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1" name="Picture 5" descr="C:\Users\Hoiem\Documents\Classes\Computational Photography - Fall 2010\lectures\demos\fftims\beijin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2" name="Picture 6" descr="C:\Users\Hoiem\Documents\Classes\Computational Photography - Fall 2010\lectures\demos\fftims\beijing_fft.png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1111" r="10417" b="13889"/>
          <a:stretch>
            <a:fillRect/>
          </a:stretch>
        </p:blipFill>
        <p:spPr bwMode="auto">
          <a:xfrm>
            <a:off x="7086600" y="2667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3" name="TextBox 14"/>
          <p:cNvSpPr txBox="1">
            <a:spLocks noChangeArrowheads="1"/>
          </p:cNvSpPr>
          <p:nvPr/>
        </p:nvSpPr>
        <p:spPr bwMode="auto">
          <a:xfrm>
            <a:off x="762000" y="22209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107534" name="TextBox 15"/>
          <p:cNvSpPr txBox="1">
            <a:spLocks noChangeArrowheads="1"/>
          </p:cNvSpPr>
          <p:nvPr/>
        </p:nvSpPr>
        <p:spPr bwMode="auto">
          <a:xfrm>
            <a:off x="75438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107535" name="TextBox 17"/>
          <p:cNvSpPr txBox="1">
            <a:spLocks noChangeArrowheads="1"/>
          </p:cNvSpPr>
          <p:nvPr/>
        </p:nvSpPr>
        <p:spPr bwMode="auto">
          <a:xfrm>
            <a:off x="59436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107536" name="TextBox 18"/>
          <p:cNvSpPr txBox="1">
            <a:spLocks noChangeArrowheads="1"/>
          </p:cNvSpPr>
          <p:nvPr/>
        </p:nvSpPr>
        <p:spPr bwMode="auto">
          <a:xfrm>
            <a:off x="838200" y="4572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</a:t>
            </a:r>
          </a:p>
        </p:txBody>
      </p:sp>
      <p:sp>
        <p:nvSpPr>
          <p:cNvPr id="107537" name="TextBox 19"/>
          <p:cNvSpPr txBox="1">
            <a:spLocks noChangeArrowheads="1"/>
          </p:cNvSpPr>
          <p:nvPr/>
        </p:nvSpPr>
        <p:spPr bwMode="auto">
          <a:xfrm>
            <a:off x="4191000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107538" name="TextBox 20"/>
          <p:cNvSpPr txBox="1">
            <a:spLocks noChangeArrowheads="1"/>
          </p:cNvSpPr>
          <p:nvPr/>
        </p:nvSpPr>
        <p:spPr bwMode="auto">
          <a:xfrm>
            <a:off x="2362200" y="2133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107539" name="TextBox 22"/>
          <p:cNvSpPr txBox="1">
            <a:spLocks noChangeArrowheads="1"/>
          </p:cNvSpPr>
          <p:nvPr/>
        </p:nvSpPr>
        <p:spPr bwMode="auto">
          <a:xfrm>
            <a:off x="4572000" y="4495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</a:t>
            </a:r>
          </a:p>
        </p:txBody>
      </p:sp>
      <p:sp>
        <p:nvSpPr>
          <p:cNvPr id="107540" name="TextBox 23"/>
          <p:cNvSpPr txBox="1">
            <a:spLocks noChangeArrowheads="1"/>
          </p:cNvSpPr>
          <p:nvPr/>
        </p:nvSpPr>
        <p:spPr bwMode="auto">
          <a:xfrm>
            <a:off x="2362200" y="3886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</a:t>
            </a:r>
          </a:p>
        </p:txBody>
      </p:sp>
      <p:sp>
        <p:nvSpPr>
          <p:cNvPr id="107541" name="TextBox 24"/>
          <p:cNvSpPr txBox="1">
            <a:spLocks noChangeArrowheads="1"/>
          </p:cNvSpPr>
          <p:nvPr/>
        </p:nvSpPr>
        <p:spPr bwMode="auto">
          <a:xfrm>
            <a:off x="6248400" y="4800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</a:t>
            </a:r>
          </a:p>
        </p:txBody>
      </p:sp>
      <p:sp>
        <p:nvSpPr>
          <p:cNvPr id="107542" name="TextBox 26"/>
          <p:cNvSpPr txBox="1">
            <a:spLocks noChangeArrowheads="1"/>
          </p:cNvSpPr>
          <p:nvPr/>
        </p:nvSpPr>
        <p:spPr bwMode="auto">
          <a:xfrm>
            <a:off x="7848600" y="44958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7378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Aliasing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://redwood.berkeley.edu/bruno/npb261/aliasing.pdf</a:t>
            </a:r>
            <a:endParaRPr lang="en-US" dirty="0" smtClean="0"/>
          </a:p>
          <a:p>
            <a:r>
              <a:rPr lang="en-US" dirty="0" smtClean="0"/>
              <a:t>Fourier Transform:</a:t>
            </a:r>
            <a:r>
              <a:rPr lang="en-US" dirty="0"/>
              <a:t> </a:t>
            </a:r>
            <a:r>
              <a:rPr lang="en-US" dirty="0" smtClean="0"/>
              <a:t>Chapter 3.4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Next class: Template Matching, Gaussian Pyramid, Filter banks and Texture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Download the </a:t>
            </a:r>
            <a:r>
              <a:rPr lang="en-US" dirty="0" err="1" smtClean="0"/>
              <a:t>FFTAnalysis.py</a:t>
            </a:r>
            <a:r>
              <a:rPr lang="en-US" dirty="0" smtClean="0"/>
              <a:t> from blackboard.</a:t>
            </a:r>
          </a:p>
          <a:p>
            <a:r>
              <a:rPr lang="en-US" dirty="0" smtClean="0"/>
              <a:t>Use the </a:t>
            </a:r>
            <a:r>
              <a:rPr lang="en-US" dirty="0" err="1" smtClean="0"/>
              <a:t>einstein.png</a:t>
            </a:r>
            <a:endParaRPr lang="en-US" dirty="0" smtClean="0"/>
          </a:p>
          <a:p>
            <a:r>
              <a:rPr lang="en-US" dirty="0" smtClean="0"/>
              <a:t>Right now the image removes low frequency  (center) of the images. </a:t>
            </a:r>
            <a:endParaRPr lang="en-US" dirty="0"/>
          </a:p>
          <a:p>
            <a:r>
              <a:rPr lang="en-US" dirty="0" smtClean="0"/>
              <a:t>Can you modify the code that you are removing the high frequency (low pass) the image? You can do this either by directly modifying the DFT or use a filter.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1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pic>
        <p:nvPicPr>
          <p:cNvPr id="5" name="Content Placeholder 4" descr="Screen Shot 2015-02-15 at 9.35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2631"/>
          <a:stretch>
            <a:fillRect/>
          </a:stretch>
        </p:blipFill>
        <p:spPr>
          <a:xfrm>
            <a:off x="925929" y="1417638"/>
            <a:ext cx="7329753" cy="4031082"/>
          </a:xfrm>
        </p:spPr>
      </p:pic>
      <p:sp>
        <p:nvSpPr>
          <p:cNvPr id="6" name="Rectangle 5"/>
          <p:cNvSpPr/>
          <p:nvPr/>
        </p:nvSpPr>
        <p:spPr>
          <a:xfrm>
            <a:off x="925929" y="5602776"/>
            <a:ext cx="2637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mask</a:t>
            </a:r>
            <a:r>
              <a:rPr lang="de-DE" dirty="0" smtClean="0">
                <a:solidFill>
                  <a:srgbClr val="FF0000"/>
                </a:solidFill>
              </a:rPr>
              <a:t> = </a:t>
            </a:r>
            <a:r>
              <a:rPr lang="de-DE" dirty="0" err="1" smtClean="0">
                <a:solidFill>
                  <a:srgbClr val="FF0000"/>
                </a:solidFill>
              </a:rPr>
              <a:t>abs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dirty="0" err="1" smtClean="0">
                <a:solidFill>
                  <a:srgbClr val="FF0000"/>
                </a:solidFill>
              </a:rPr>
              <a:t>fshift</a:t>
            </a:r>
            <a:r>
              <a:rPr lang="de-DE" dirty="0" smtClean="0">
                <a:solidFill>
                  <a:srgbClr val="FF0000"/>
                </a:solidFill>
              </a:rPr>
              <a:t>) &lt; 10000</a:t>
            </a:r>
          </a:p>
          <a:p>
            <a:r>
              <a:rPr lang="de-DE" dirty="0" err="1" smtClean="0">
                <a:solidFill>
                  <a:srgbClr val="FF0000"/>
                </a:solidFill>
                <a:effectLst/>
              </a:rPr>
              <a:t>fshift</a:t>
            </a:r>
            <a:r>
              <a:rPr lang="de-DE" dirty="0" smtClean="0">
                <a:solidFill>
                  <a:srgbClr val="FF0000"/>
                </a:solidFill>
                <a:effectLst/>
              </a:rPr>
              <a:t>[</a:t>
            </a:r>
            <a:r>
              <a:rPr lang="de-DE" dirty="0" err="1" smtClean="0">
                <a:solidFill>
                  <a:srgbClr val="FF0000"/>
                </a:solidFill>
                <a:effectLst/>
              </a:rPr>
              <a:t>mask</a:t>
            </a:r>
            <a:r>
              <a:rPr lang="de-DE" dirty="0" smtClean="0">
                <a:solidFill>
                  <a:srgbClr val="FF0000"/>
                </a:solidFill>
                <a:effectLst/>
              </a:rPr>
              <a:t>]=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3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Download the </a:t>
            </a:r>
            <a:r>
              <a:rPr lang="en-US" dirty="0" err="1" smtClean="0"/>
              <a:t>Cheetha</a:t>
            </a:r>
            <a:r>
              <a:rPr lang="en-US" dirty="0" smtClean="0"/>
              <a:t> and Zebra images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FT both images in Fourier domain and compute magnitude and phase.  I have already did this in the helper code </a:t>
            </a:r>
            <a:r>
              <a:rPr lang="en-US" dirty="0" err="1" smtClean="0">
                <a:solidFill>
                  <a:srgbClr val="FF0000"/>
                </a:solidFill>
              </a:rPr>
              <a:t>PhaseandMagnitude.py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compute phase and magnitude as this:</a:t>
            </a:r>
          </a:p>
          <a:p>
            <a:r>
              <a:rPr lang="en-US" dirty="0" err="1" smtClean="0"/>
              <a:t>magnitude_zebra</a:t>
            </a:r>
            <a:r>
              <a:rPr lang="en-US" dirty="0" smtClean="0"/>
              <a:t> </a:t>
            </a:r>
            <a:r>
              <a:rPr lang="en-US" dirty="0"/>
              <a:t>= 30*</a:t>
            </a:r>
            <a:r>
              <a:rPr lang="en-US" dirty="0" err="1"/>
              <a:t>np.log</a:t>
            </a:r>
            <a:r>
              <a:rPr lang="en-US" dirty="0"/>
              <a:t>(</a:t>
            </a:r>
            <a:r>
              <a:rPr lang="en-US" dirty="0" err="1"/>
              <a:t>np.abs</a:t>
            </a:r>
            <a:r>
              <a:rPr lang="en-US" dirty="0"/>
              <a:t>(</a:t>
            </a:r>
            <a:r>
              <a:rPr lang="en-US" dirty="0" err="1"/>
              <a:t>fshift</a:t>
            </a:r>
            <a:r>
              <a:rPr lang="en-US" dirty="0"/>
              <a:t>))</a:t>
            </a:r>
          </a:p>
          <a:p>
            <a:r>
              <a:rPr lang="en-US" dirty="0" err="1" smtClean="0"/>
              <a:t>phase_zebra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np.angle</a:t>
            </a:r>
            <a:r>
              <a:rPr lang="en-US" dirty="0"/>
              <a:t>(</a:t>
            </a:r>
            <a:r>
              <a:rPr lang="en-US" dirty="0" err="1"/>
              <a:t>fshift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Reconstruct the image with </a:t>
            </a:r>
            <a:r>
              <a:rPr lang="en-US" dirty="0" err="1" smtClean="0"/>
              <a:t>Cheetha</a:t>
            </a:r>
            <a:r>
              <a:rPr lang="en-US" dirty="0" smtClean="0"/>
              <a:t> phase and Zebra magnitude and vice versa.  You have to do this yourself!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6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effectLst/>
              </a:rPr>
              <a:t>Forward Fourier: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F0000"/>
                </a:solidFill>
                <a:effectLst/>
              </a:rPr>
              <a:t>img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misc.imread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('cheetah.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png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',flatten=1)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  <a:effectLst/>
              </a:rPr>
              <a:t>f = np.fft.fft2(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img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)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F0000"/>
                </a:solidFill>
                <a:effectLst/>
              </a:rPr>
              <a:t>fshift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np.fft.fftshift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(f)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F0000"/>
                </a:solidFill>
                <a:effectLst/>
              </a:rPr>
              <a:t>magnitude_cheetah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np.abs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fshift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)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F0000"/>
                </a:solidFill>
                <a:effectLst/>
              </a:rPr>
              <a:t>phase_cheetah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np.angle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fshift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)</a:t>
            </a:r>
          </a:p>
          <a:p>
            <a:pPr marL="400050" lvl="1" indent="0">
              <a:buNone/>
            </a:pPr>
            <a:endParaRPr lang="en-US" dirty="0" smtClean="0">
              <a:solidFill>
                <a:srgbClr val="FF0000"/>
              </a:solidFill>
              <a:effectLst/>
            </a:endParaRPr>
          </a:p>
          <a:p>
            <a:r>
              <a:rPr lang="en-US" sz="3600" dirty="0" smtClean="0">
                <a:effectLst/>
              </a:rPr>
              <a:t>Inverse Fourier: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  <a:effectLst/>
              </a:rPr>
              <a:t>re =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magnitude_zebra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*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np.cos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phase_zebra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)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F0000"/>
                </a:solidFill>
                <a:effectLst/>
              </a:rPr>
              <a:t>im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magnitude_zebra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*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np.sin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phase_zebra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)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  <a:effectLst/>
              </a:rPr>
              <a:t>F = re+1j*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im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F0000"/>
                </a:solidFill>
                <a:effectLst/>
              </a:rPr>
              <a:t>f_ishift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np.fft.ifftshift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(F)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F0000"/>
                </a:solidFill>
                <a:effectLst/>
              </a:rPr>
              <a:t>img_back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= np.fft.ifft2(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f_ishift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)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F0000"/>
                </a:solidFill>
                <a:effectLst/>
              </a:rPr>
              <a:t>img_back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np.abs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img_back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)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  <a:effectLst/>
              </a:rPr>
              <a:t>#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img_back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=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misc.bytescale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img_back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)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  <a:effectLst/>
              </a:rPr>
              <a:t>print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img_back.min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(),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img_back.max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()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F0000"/>
                </a:solidFill>
                <a:effectLst/>
              </a:rPr>
              <a:t>plt.imshow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(np.uint8(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img_back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),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cmap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='gray')</a:t>
            </a:r>
          </a:p>
          <a:p>
            <a:pPr marL="400050" lvl="1" indent="0">
              <a:buNone/>
            </a:pPr>
            <a:endParaRPr lang="en-US" sz="3200" dirty="0" smtClean="0">
              <a:effectLst/>
            </a:endParaRPr>
          </a:p>
          <a:p>
            <a:pPr marL="400050" lvl="1" indent="0">
              <a:buNone/>
            </a:pP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400050" lvl="1" indent="0">
              <a:buNone/>
            </a:pPr>
            <a:endParaRPr lang="en-US" dirty="0" smtClean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4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charset="0"/>
              </a:rPr>
              <a:t>Filtering in frequency domain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5232" r="61539" b="12923"/>
          <a:stretch>
            <a:fillRect/>
          </a:stretch>
        </p:blipFill>
        <p:spPr bwMode="auto">
          <a:xfrm>
            <a:off x="7543800" y="533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2437" r="24097" b="18646"/>
          <a:stretch>
            <a:fillRect/>
          </a:stretch>
        </p:blipFill>
        <p:spPr bwMode="auto">
          <a:xfrm>
            <a:off x="6477000" y="2514600"/>
            <a:ext cx="22860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59259" r="44444" b="5185"/>
          <a:stretch>
            <a:fillRect/>
          </a:stretch>
        </p:blipFill>
        <p:spPr bwMode="auto">
          <a:xfrm>
            <a:off x="0" y="4867275"/>
            <a:ext cx="2819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9" t="62222" r="14815" b="8148"/>
          <a:stretch>
            <a:fillRect/>
          </a:stretch>
        </p:blipFill>
        <p:spPr bwMode="auto">
          <a:xfrm>
            <a:off x="4724400" y="4789488"/>
            <a:ext cx="28956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9" t="14815" r="9259" b="46667"/>
          <a:stretch>
            <a:fillRect/>
          </a:stretch>
        </p:blipFill>
        <p:spPr bwMode="auto">
          <a:xfrm>
            <a:off x="3505200" y="2362200"/>
            <a:ext cx="24384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14815" r="44444" b="46667"/>
          <a:stretch>
            <a:fillRect/>
          </a:stretch>
        </p:blipFill>
        <p:spPr bwMode="auto">
          <a:xfrm>
            <a:off x="0" y="2286000"/>
            <a:ext cx="28194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>
          <a:xfrm rot="5400000">
            <a:off x="7429500" y="17907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895600" y="3200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6019800" y="3048000"/>
            <a:ext cx="3810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3276600" y="57912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572" name="TextBox 34"/>
          <p:cNvSpPr txBox="1">
            <a:spLocks noChangeArrowheads="1"/>
          </p:cNvSpPr>
          <p:nvPr/>
        </p:nvSpPr>
        <p:spPr bwMode="auto">
          <a:xfrm>
            <a:off x="2895600" y="27432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FFT</a:t>
            </a:r>
          </a:p>
        </p:txBody>
      </p:sp>
      <p:sp>
        <p:nvSpPr>
          <p:cNvPr id="66573" name="TextBox 35"/>
          <p:cNvSpPr txBox="1">
            <a:spLocks noChangeArrowheads="1"/>
          </p:cNvSpPr>
          <p:nvPr/>
        </p:nvSpPr>
        <p:spPr bwMode="auto">
          <a:xfrm>
            <a:off x="7315200" y="17526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FFT</a:t>
            </a:r>
          </a:p>
        </p:txBody>
      </p:sp>
      <p:sp>
        <p:nvSpPr>
          <p:cNvPr id="66574" name="TextBox 37"/>
          <p:cNvSpPr txBox="1">
            <a:spLocks noChangeArrowheads="1"/>
          </p:cNvSpPr>
          <p:nvPr/>
        </p:nvSpPr>
        <p:spPr bwMode="auto">
          <a:xfrm>
            <a:off x="3048000" y="53340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Inverse FFT</a:t>
            </a:r>
          </a:p>
        </p:txBody>
      </p:sp>
      <p:sp>
        <p:nvSpPr>
          <p:cNvPr id="39" name="TextBox 38"/>
          <p:cNvSpPr txBox="1"/>
          <p:nvPr/>
        </p:nvSpPr>
        <p:spPr>
          <a:xfrm rot="5400000">
            <a:off x="5906293" y="3923507"/>
            <a:ext cx="6334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2263" y="6550025"/>
            <a:ext cx="12017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Slide: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Hoiem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1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in Fourier Domain</a:t>
            </a:r>
            <a:endParaRPr lang="en-US" dirty="0"/>
          </a:p>
        </p:txBody>
      </p:sp>
      <p:pic>
        <p:nvPicPr>
          <p:cNvPr id="7" name="Content Placeholder 6" descr="Filt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332647" y="1689697"/>
            <a:ext cx="8583193" cy="4720426"/>
          </a:xfrm>
        </p:spPr>
      </p:pic>
      <p:sp>
        <p:nvSpPr>
          <p:cNvPr id="8" name="TextBox 7"/>
          <p:cNvSpPr txBox="1"/>
          <p:nvPr/>
        </p:nvSpPr>
        <p:spPr>
          <a:xfrm>
            <a:off x="2343645" y="1232972"/>
            <a:ext cx="155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filter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05430" y="1232972"/>
            <a:ext cx="1564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Gaussian Filter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6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1115</Words>
  <Application>Microsoft Macintosh PowerPoint</Application>
  <PresentationFormat>On-screen Show (4:3)</PresentationFormat>
  <Paragraphs>206</Paragraphs>
  <Slides>39</Slides>
  <Notes>11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CSC589 Introduction to Computer Vision Lecture 9</vt:lpstr>
      <vt:lpstr>What we have learned so far</vt:lpstr>
      <vt:lpstr>What we want to achieve in this course?</vt:lpstr>
      <vt:lpstr>Exercise 1</vt:lpstr>
      <vt:lpstr>Exercise 1</vt:lpstr>
      <vt:lpstr>Exercise 2</vt:lpstr>
      <vt:lpstr>Inverse Fourier Transform</vt:lpstr>
      <vt:lpstr>Filtering in frequency domain</vt:lpstr>
      <vt:lpstr>Filters in Fourier Domain</vt:lpstr>
      <vt:lpstr>PowerPoint Presentation</vt:lpstr>
      <vt:lpstr>PowerPoint Presentation</vt:lpstr>
      <vt:lpstr>PowerPoint Presentation</vt:lpstr>
      <vt:lpstr>Aliasing problem</vt:lpstr>
      <vt:lpstr>Aliasing problem</vt:lpstr>
      <vt:lpstr>Aliasing problem</vt:lpstr>
      <vt:lpstr>Aliasing problem</vt:lpstr>
      <vt:lpstr>Aliasing problem</vt:lpstr>
      <vt:lpstr>Aliasing problem</vt:lpstr>
      <vt:lpstr>Aliasing in video</vt:lpstr>
      <vt:lpstr>Aliasing in video</vt:lpstr>
      <vt:lpstr>Aliasing in graphics</vt:lpstr>
      <vt:lpstr>Sampling and aliasing</vt:lpstr>
      <vt:lpstr>Nyquist-Shannon Sampling Theorem</vt:lpstr>
      <vt:lpstr>Anti-aliasing</vt:lpstr>
      <vt:lpstr>Algorithm for downsampling by factor of 2</vt:lpstr>
      <vt:lpstr>Text images</vt:lpstr>
      <vt:lpstr>Anti-aliasing</vt:lpstr>
      <vt:lpstr>Subsampling without pre-filtering</vt:lpstr>
      <vt:lpstr>Subsampling with Gaussian pre-filtering</vt:lpstr>
      <vt:lpstr>PowerPoint Presentation</vt:lpstr>
      <vt:lpstr>PowerPoint Presentation</vt:lpstr>
      <vt:lpstr>PowerPoint Presentation</vt:lpstr>
      <vt:lpstr>PowerPoint Presentation</vt:lpstr>
      <vt:lpstr>Campbell-Robson contrast sensitivity curve</vt:lpstr>
      <vt:lpstr>Hybrid Image in FFT</vt:lpstr>
      <vt:lpstr>PowerPoint Presentation</vt:lpstr>
      <vt:lpstr>Things to Remember</vt:lpstr>
      <vt:lpstr>Practice question</vt:lpstr>
      <vt:lpstr>Take home reading</vt:lpstr>
    </vt:vector>
  </TitlesOfParts>
  <Company>American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CSC589 Introduction to Computer Vision Lecture 8</dc:title>
  <dc:creator>Bei Xiao</dc:creator>
  <cp:lastModifiedBy>Bei Xiao</cp:lastModifiedBy>
  <cp:revision>95</cp:revision>
  <dcterms:created xsi:type="dcterms:W3CDTF">2015-02-15T17:19:35Z</dcterms:created>
  <dcterms:modified xsi:type="dcterms:W3CDTF">2015-02-16T16:45:59Z</dcterms:modified>
</cp:coreProperties>
</file>